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notesMasterIdLst>
    <p:notesMasterId r:id="rId14"/>
  </p:notesMasterIdLst>
  <p:sldIdLst>
    <p:sldId id="257" r:id="rId2"/>
    <p:sldId id="338" r:id="rId3"/>
    <p:sldId id="339" r:id="rId4"/>
    <p:sldId id="340" r:id="rId5"/>
    <p:sldId id="306" r:id="rId6"/>
    <p:sldId id="341" r:id="rId7"/>
    <p:sldId id="342" r:id="rId8"/>
    <p:sldId id="343" r:id="rId9"/>
    <p:sldId id="344" r:id="rId10"/>
    <p:sldId id="345" r:id="rId11"/>
    <p:sldId id="346" r:id="rId12"/>
    <p:sldId id="347" r:id="rId13"/>
  </p:sldIdLst>
  <p:sldSz cx="12192000" cy="6858000"/>
  <p:notesSz cx="6858000" cy="9144000"/>
  <p:embeddedFontLst>
    <p:embeddedFont>
      <p:font typeface="Calibri Light" panose="020F0302020204030204" pitchFamily="34" charset="0"/>
      <p:regular r:id="rId15"/>
      <p:italic r:id="rId16"/>
    </p:embeddedFont>
    <p:embeddedFont>
      <p:font typeface="Calibri" panose="020F0502020204030204" pitchFamily="34" charset="0"/>
      <p:regular r:id="rId17"/>
      <p:bold r:id="rId18"/>
      <p:italic r:id="rId19"/>
      <p:boldItalic r:id="rId20"/>
    </p:embeddedFont>
    <p:embeddedFont>
      <p:font typeface="Fredoka One" panose="020B0604020202020204" charset="0"/>
      <p:regular r:id="rId21"/>
    </p:embeddedFont>
    <p:embeddedFont>
      <p:font typeface="Quicksand" panose="020B0604020202020204" charset="0"/>
      <p:regular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UCKINGHAM Matt" initials="BM" lastIdx="1" clrIdx="0">
    <p:extLst>
      <p:ext uri="{19B8F6BF-5375-455C-9EA6-DF929625EA0E}">
        <p15:presenceInfo xmlns:p15="http://schemas.microsoft.com/office/powerpoint/2012/main" userId="S::mjb5@staff.staffs.ac.uk::edfdff58-c6de-48a6-b910-0f55ebff5ba8" providerId="AD"/>
      </p:ext>
    </p:extLst>
  </p:cmAuthor>
  <p:cmAuthor id="2" name="Hannah Marubbi" initials="HM" lastIdx="1" clrIdx="1">
    <p:extLst>
      <p:ext uri="{19B8F6BF-5375-455C-9EA6-DF929625EA0E}">
        <p15:presenceInfo xmlns:p15="http://schemas.microsoft.com/office/powerpoint/2012/main" userId="S-1-5-21-1486970568-3785589942-1667704583-3578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8643"/>
    <a:srgbClr val="FFFFFF"/>
    <a:srgbClr val="FFD966"/>
    <a:srgbClr val="4E6A84"/>
    <a:srgbClr val="9FB7DB"/>
    <a:srgbClr val="DD3B1C"/>
    <a:srgbClr val="7B53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59" autoAdjust="0"/>
    <p:restoredTop sz="81387" autoAdjust="0"/>
  </p:normalViewPr>
  <p:slideViewPr>
    <p:cSldViewPr snapToGrid="0" snapToObjects="1">
      <p:cViewPr varScale="1">
        <p:scale>
          <a:sx n="56" d="100"/>
          <a:sy n="56" d="100"/>
        </p:scale>
        <p:origin x="968"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FFF550-6CCC-6D42-8C55-16A967EC6B42}" type="datetimeFigureOut">
              <a:rPr lang="en-US" smtClean="0"/>
              <a:t>10/15/2024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A8D0B7-899F-5F4F-9C5B-B2EB92D1A925}" type="slidenum">
              <a:rPr lang="en-US" smtClean="0"/>
              <a:t>‹#›</a:t>
            </a:fld>
            <a:endParaRPr lang="en-US"/>
          </a:p>
        </p:txBody>
      </p:sp>
    </p:spTree>
    <p:extLst>
      <p:ext uri="{BB962C8B-B14F-4D97-AF65-F5344CB8AC3E}">
        <p14:creationId xmlns:p14="http://schemas.microsoft.com/office/powerpoint/2010/main" val="2735263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1</a:t>
            </a:fld>
            <a:endParaRPr lang="en-US"/>
          </a:p>
        </p:txBody>
      </p:sp>
    </p:spTree>
    <p:extLst>
      <p:ext uri="{BB962C8B-B14F-4D97-AF65-F5344CB8AC3E}">
        <p14:creationId xmlns:p14="http://schemas.microsoft.com/office/powerpoint/2010/main" val="15030730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10</a:t>
            </a:fld>
            <a:endParaRPr lang="en-US"/>
          </a:p>
        </p:txBody>
      </p:sp>
    </p:spTree>
    <p:extLst>
      <p:ext uri="{BB962C8B-B14F-4D97-AF65-F5344CB8AC3E}">
        <p14:creationId xmlns:p14="http://schemas.microsoft.com/office/powerpoint/2010/main" val="38296759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11</a:t>
            </a:fld>
            <a:endParaRPr lang="en-US"/>
          </a:p>
        </p:txBody>
      </p:sp>
    </p:spTree>
    <p:extLst>
      <p:ext uri="{BB962C8B-B14F-4D97-AF65-F5344CB8AC3E}">
        <p14:creationId xmlns:p14="http://schemas.microsoft.com/office/powerpoint/2010/main" val="2841599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12</a:t>
            </a:fld>
            <a:endParaRPr lang="en-US"/>
          </a:p>
        </p:txBody>
      </p:sp>
    </p:spTree>
    <p:extLst>
      <p:ext uri="{BB962C8B-B14F-4D97-AF65-F5344CB8AC3E}">
        <p14:creationId xmlns:p14="http://schemas.microsoft.com/office/powerpoint/2010/main" val="2721907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2</a:t>
            </a:fld>
            <a:endParaRPr lang="en-US"/>
          </a:p>
        </p:txBody>
      </p:sp>
    </p:spTree>
    <p:extLst>
      <p:ext uri="{BB962C8B-B14F-4D97-AF65-F5344CB8AC3E}">
        <p14:creationId xmlns:p14="http://schemas.microsoft.com/office/powerpoint/2010/main" val="1576201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err="1">
                <a:solidFill>
                  <a:srgbClr val="FFFFFF"/>
                </a:solidFill>
                <a:latin typeface="Quicksand" panose="020B0604020202020204" charset="0"/>
              </a:rPr>
              <a:t>Wyddoch</a:t>
            </a:r>
            <a:r>
              <a:rPr lang="en-GB" sz="1200" dirty="0">
                <a:solidFill>
                  <a:srgbClr val="FFFFFF"/>
                </a:solidFill>
                <a:latin typeface="Quicksand" panose="020B0604020202020204" charset="0"/>
              </a:rPr>
              <a:t> chi </a:t>
            </a:r>
            <a:r>
              <a:rPr lang="en-GB" sz="1200" dirty="0" err="1">
                <a:solidFill>
                  <a:srgbClr val="FFFFFF"/>
                </a:solidFill>
                <a:latin typeface="Quicksand" panose="020B0604020202020204" charset="0"/>
              </a:rPr>
              <a:t>beth</a:t>
            </a:r>
            <a:r>
              <a:rPr lang="en-GB" sz="1200" dirty="0">
                <a:solidFill>
                  <a:srgbClr val="FFFFFF"/>
                </a:solidFill>
                <a:latin typeface="Quicksand" panose="020B0604020202020204" charset="0"/>
              </a:rPr>
              <a:t> </a:t>
            </a:r>
            <a:r>
              <a:rPr lang="en-GB" sz="1200" dirty="0" err="1">
                <a:solidFill>
                  <a:srgbClr val="FFFFFF"/>
                </a:solidFill>
                <a:latin typeface="Quicksand" panose="020B0604020202020204" charset="0"/>
              </a:rPr>
              <a:t>yw</a:t>
            </a:r>
            <a:r>
              <a:rPr lang="en-GB" sz="1200" dirty="0">
                <a:solidFill>
                  <a:srgbClr val="FFFFFF"/>
                </a:solidFill>
                <a:latin typeface="Quicksand" panose="020B0604020202020204" charset="0"/>
              </a:rPr>
              <a:t> ‘</a:t>
            </a:r>
            <a:r>
              <a:rPr lang="en-GB" sz="1200" dirty="0">
                <a:solidFill>
                  <a:srgbClr val="FFFFFF"/>
                </a:solidFill>
                <a:latin typeface="Fredoka One" panose="020B0604020202020204" charset="0"/>
              </a:rPr>
              <a:t>chaise and four</a:t>
            </a:r>
            <a:r>
              <a:rPr lang="en-GB" sz="1200" dirty="0">
                <a:solidFill>
                  <a:srgbClr val="FFFFFF"/>
                </a:solidFill>
                <a:latin typeface="Quicksand" panose="020B0604020202020204" charset="0"/>
              </a:rPr>
              <a:t>’?  </a:t>
            </a:r>
          </a:p>
          <a:p>
            <a:r>
              <a:rPr lang="en-GB" sz="1200" kern="1200" dirty="0">
                <a:solidFill>
                  <a:schemeClr val="tx1"/>
                </a:solidFill>
                <a:effectLst/>
                <a:latin typeface="+mn-lt"/>
                <a:ea typeface="+mn-ea"/>
                <a:cs typeface="+mn-cs"/>
              </a:rPr>
              <a:t> </a:t>
            </a:r>
          </a:p>
          <a:p>
            <a:r>
              <a:rPr lang="en-GB" sz="1200" i="1" kern="1200" dirty="0" err="1">
                <a:solidFill>
                  <a:schemeClr val="tx1"/>
                </a:solidFill>
                <a:effectLst/>
                <a:latin typeface="+mn-lt"/>
                <a:ea typeface="+mn-ea"/>
                <a:cs typeface="+mn-cs"/>
              </a:rPr>
              <a:t>Bu'r</a:t>
            </a:r>
            <a:r>
              <a:rPr lang="en-GB" sz="1200" i="1" kern="1200" dirty="0">
                <a:solidFill>
                  <a:schemeClr val="tx1"/>
                </a:solidFill>
                <a:effectLst/>
                <a:latin typeface="+mn-lt"/>
                <a:ea typeface="+mn-ea"/>
                <a:cs typeface="+mn-cs"/>
              </a:rPr>
              <a:t> Hand Hotel, </a:t>
            </a:r>
            <a:r>
              <a:rPr lang="en-GB" sz="1200" i="1" kern="1200" dirty="0" err="1">
                <a:solidFill>
                  <a:schemeClr val="tx1"/>
                </a:solidFill>
                <a:effectLst/>
                <a:latin typeface="+mn-lt"/>
                <a:ea typeface="+mn-ea"/>
                <a:cs typeface="+mn-cs"/>
              </a:rPr>
              <a:t>tafarn</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goets</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fawr</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yn</a:t>
            </a:r>
            <a:r>
              <a:rPr lang="en-GB" sz="1200" i="1" kern="1200" dirty="0">
                <a:solidFill>
                  <a:schemeClr val="tx1"/>
                </a:solidFill>
                <a:effectLst/>
                <a:latin typeface="+mn-lt"/>
                <a:ea typeface="+mn-ea"/>
                <a:cs typeface="+mn-cs"/>
              </a:rPr>
              <a:t> Llangollen, </a:t>
            </a:r>
            <a:r>
              <a:rPr lang="en-GB" sz="1200" i="1" kern="1200" dirty="0" err="1">
                <a:solidFill>
                  <a:schemeClr val="tx1"/>
                </a:solidFill>
                <a:effectLst/>
                <a:latin typeface="+mn-lt"/>
                <a:ea typeface="+mn-ea"/>
                <a:cs typeface="+mn-cs"/>
              </a:rPr>
              <a:t>yn</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llogi'r</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gors</a:t>
            </a:r>
            <a:r>
              <a:rPr lang="en-GB" sz="1200" i="1" kern="1200" dirty="0">
                <a:solidFill>
                  <a:schemeClr val="tx1"/>
                </a:solidFill>
                <a:effectLst/>
                <a:latin typeface="+mn-lt"/>
                <a:ea typeface="+mn-ea"/>
                <a:cs typeface="+mn-cs"/>
              </a:rPr>
              <a:t> a </a:t>
            </a:r>
            <a:r>
              <a:rPr lang="en-GB" sz="1200" i="1" kern="1200" dirty="0" err="1">
                <a:solidFill>
                  <a:schemeClr val="tx1"/>
                </a:solidFill>
                <a:effectLst/>
                <a:latin typeface="+mn-lt"/>
                <a:ea typeface="+mn-ea"/>
                <a:cs typeface="+mn-cs"/>
              </a:rPr>
              <a:t>phedwar</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cerbyd</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caeedig</a:t>
            </a:r>
            <a:r>
              <a:rPr lang="en-GB" sz="1200" i="1" kern="1200" dirty="0">
                <a:solidFill>
                  <a:schemeClr val="tx1"/>
                </a:solidFill>
                <a:effectLst/>
                <a:latin typeface="+mn-lt"/>
                <a:ea typeface="+mn-ea"/>
                <a:cs typeface="+mn-cs"/>
              </a:rPr>
              <a:t> a </a:t>
            </a:r>
            <a:r>
              <a:rPr lang="en-GB" sz="1200" i="1" kern="1200" dirty="0" err="1">
                <a:solidFill>
                  <a:schemeClr val="tx1"/>
                </a:solidFill>
                <a:effectLst/>
                <a:latin typeface="+mn-lt"/>
                <a:ea typeface="+mn-ea"/>
                <a:cs typeface="+mn-cs"/>
              </a:rPr>
              <a:t>dynnwyd</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gan</a:t>
            </a:r>
            <a:r>
              <a:rPr lang="en-GB" sz="1200" i="1" kern="1200" dirty="0">
                <a:solidFill>
                  <a:schemeClr val="tx1"/>
                </a:solidFill>
                <a:effectLst/>
                <a:latin typeface="+mn-lt"/>
                <a:ea typeface="+mn-ea"/>
                <a:cs typeface="+mn-cs"/>
              </a:rPr>
              <a:t> 4 </a:t>
            </a:r>
            <a:r>
              <a:rPr lang="en-GB" sz="1200" i="1" kern="1200" dirty="0" err="1">
                <a:solidFill>
                  <a:schemeClr val="tx1"/>
                </a:solidFill>
                <a:effectLst/>
                <a:latin typeface="+mn-lt"/>
                <a:ea typeface="+mn-ea"/>
                <a:cs typeface="+mn-cs"/>
              </a:rPr>
              <a:t>ceffyl</a:t>
            </a:r>
            <a:r>
              <a:rPr lang="en-GB" sz="1200" i="1" kern="1200" dirty="0">
                <a:solidFill>
                  <a:schemeClr val="tx1"/>
                </a:solidFill>
                <a:effectLst/>
                <a:latin typeface="+mn-lt"/>
                <a:ea typeface="+mn-ea"/>
                <a:cs typeface="+mn-cs"/>
              </a:rPr>
              <a:t>.</a:t>
            </a:r>
          </a:p>
          <a:p>
            <a:r>
              <a:rPr lang="en-GB" sz="1200" kern="1200" dirty="0">
                <a:solidFill>
                  <a:schemeClr val="tx1"/>
                </a:solidFill>
                <a:effectLst/>
                <a:latin typeface="+mn-lt"/>
                <a:ea typeface="+mn-ea"/>
                <a:cs typeface="+mn-cs"/>
              </a:rPr>
              <a:t> </a:t>
            </a:r>
          </a:p>
          <a:p>
            <a:r>
              <a:rPr lang="en-GB" sz="1200" dirty="0" err="1">
                <a:solidFill>
                  <a:srgbClr val="FFFFFF"/>
                </a:solidFill>
                <a:latin typeface="Quicksand" panose="020B0604020202020204" charset="0"/>
              </a:rPr>
              <a:t>Ydych</a:t>
            </a:r>
            <a:r>
              <a:rPr lang="en-GB" sz="1200" dirty="0">
                <a:solidFill>
                  <a:srgbClr val="FFFFFF"/>
                </a:solidFill>
                <a:latin typeface="Quicksand" panose="020B0604020202020204" charset="0"/>
              </a:rPr>
              <a:t> </a:t>
            </a:r>
            <a:r>
              <a:rPr lang="en-GB" sz="1200" dirty="0" err="1">
                <a:solidFill>
                  <a:srgbClr val="FFFFFF"/>
                </a:solidFill>
                <a:latin typeface="Quicksand" panose="020B0604020202020204" charset="0"/>
              </a:rPr>
              <a:t>chi’n</a:t>
            </a:r>
            <a:r>
              <a:rPr lang="en-GB" sz="1200" dirty="0">
                <a:solidFill>
                  <a:srgbClr val="FFFFFF"/>
                </a:solidFill>
                <a:latin typeface="Quicksand" panose="020B0604020202020204" charset="0"/>
              </a:rPr>
              <a:t> </a:t>
            </a:r>
            <a:r>
              <a:rPr lang="en-GB" sz="1200" dirty="0" err="1">
                <a:solidFill>
                  <a:srgbClr val="FFFFFF"/>
                </a:solidFill>
                <a:latin typeface="Quicksand" panose="020B0604020202020204" charset="0"/>
              </a:rPr>
              <a:t>gwybod</a:t>
            </a:r>
            <a:r>
              <a:rPr lang="en-GB" sz="1200" dirty="0">
                <a:solidFill>
                  <a:srgbClr val="FFFFFF"/>
                </a:solidFill>
                <a:latin typeface="Quicksand" panose="020B0604020202020204" charset="0"/>
              </a:rPr>
              <a:t> </a:t>
            </a:r>
            <a:r>
              <a:rPr lang="en-GB" sz="1200" dirty="0" err="1">
                <a:solidFill>
                  <a:srgbClr val="FFFFFF"/>
                </a:solidFill>
                <a:latin typeface="Quicksand" panose="020B0604020202020204" charset="0"/>
              </a:rPr>
              <a:t>unrhyw</a:t>
            </a:r>
            <a:r>
              <a:rPr lang="en-GB" sz="1200" dirty="0">
                <a:solidFill>
                  <a:srgbClr val="FFFFFF"/>
                </a:solidFill>
                <a:latin typeface="Quicksand" panose="020B0604020202020204" charset="0"/>
              </a:rPr>
              <a:t> </a:t>
            </a:r>
            <a:r>
              <a:rPr lang="en-GB" sz="1200" dirty="0" err="1">
                <a:solidFill>
                  <a:srgbClr val="FFFFFF"/>
                </a:solidFill>
                <a:latin typeface="Quicksand" panose="020B0604020202020204" charset="0"/>
              </a:rPr>
              <a:t>rannau</a:t>
            </a:r>
            <a:r>
              <a:rPr lang="en-GB" sz="1200" dirty="0">
                <a:solidFill>
                  <a:srgbClr val="FFFFFF"/>
                </a:solidFill>
                <a:latin typeface="Quicksand" panose="020B0604020202020204" charset="0"/>
              </a:rPr>
              <a:t> </a:t>
            </a:r>
            <a:r>
              <a:rPr lang="en-GB" sz="1200" dirty="0" err="1">
                <a:solidFill>
                  <a:srgbClr val="FFFFFF"/>
                </a:solidFill>
                <a:latin typeface="Quicksand" panose="020B0604020202020204" charset="0"/>
              </a:rPr>
              <a:t>o’r</a:t>
            </a:r>
            <a:r>
              <a:rPr lang="en-GB" sz="1200" dirty="0">
                <a:solidFill>
                  <a:srgbClr val="FFFFFF"/>
                </a:solidFill>
                <a:latin typeface="Quicksand" panose="020B0604020202020204" charset="0"/>
              </a:rPr>
              <a:t> </a:t>
            </a:r>
            <a:r>
              <a:rPr lang="en-GB" sz="1200" dirty="0" err="1">
                <a:solidFill>
                  <a:srgbClr val="FFFFFF"/>
                </a:solidFill>
                <a:latin typeface="Fredoka One" panose="020B0604020202020204" charset="0"/>
              </a:rPr>
              <a:t>daith</a:t>
            </a:r>
            <a:r>
              <a:rPr lang="en-GB" sz="1200" dirty="0">
                <a:solidFill>
                  <a:srgbClr val="FFFFFF"/>
                </a:solidFill>
                <a:latin typeface="Quicksand" panose="020B0604020202020204" charset="0"/>
              </a:rPr>
              <a:t> y </a:t>
            </a:r>
            <a:r>
              <a:rPr lang="en-GB" sz="1200" dirty="0" err="1">
                <a:solidFill>
                  <a:srgbClr val="FFFFFF"/>
                </a:solidFill>
                <a:latin typeface="Quicksand" panose="020B0604020202020204" charset="0"/>
              </a:rPr>
              <a:t>byddai</a:t>
            </a:r>
            <a:r>
              <a:rPr lang="en-GB" sz="1200" dirty="0">
                <a:solidFill>
                  <a:srgbClr val="FFFFFF"/>
                </a:solidFill>
                <a:latin typeface="Quicksand" panose="020B0604020202020204" charset="0"/>
              </a:rPr>
              <a:t> </a:t>
            </a:r>
            <a:r>
              <a:rPr lang="en-GB" sz="1200" dirty="0" err="1">
                <a:solidFill>
                  <a:srgbClr val="FFFFFF"/>
                </a:solidFill>
                <a:latin typeface="Quicksand" panose="020B0604020202020204" charset="0"/>
              </a:rPr>
              <a:t>Merched</a:t>
            </a:r>
            <a:r>
              <a:rPr lang="en-GB" sz="1200" dirty="0">
                <a:solidFill>
                  <a:srgbClr val="FFFFFF"/>
                </a:solidFill>
                <a:latin typeface="Quicksand" panose="020B0604020202020204" charset="0"/>
              </a:rPr>
              <a:t> Llangollen </a:t>
            </a:r>
            <a:r>
              <a:rPr lang="en-GB" sz="1200" dirty="0" err="1">
                <a:solidFill>
                  <a:srgbClr val="FFFFFF"/>
                </a:solidFill>
                <a:latin typeface="Quicksand" panose="020B0604020202020204" charset="0"/>
              </a:rPr>
              <a:t>wedi’i</a:t>
            </a:r>
            <a:r>
              <a:rPr lang="en-GB" sz="1200" dirty="0">
                <a:solidFill>
                  <a:srgbClr val="FFFFFF"/>
                </a:solidFill>
                <a:latin typeface="Quicksand" panose="020B0604020202020204" charset="0"/>
              </a:rPr>
              <a:t> </a:t>
            </a:r>
            <a:r>
              <a:rPr lang="en-GB" sz="1200" dirty="0" err="1">
                <a:solidFill>
                  <a:srgbClr val="FFFFFF"/>
                </a:solidFill>
                <a:latin typeface="Quicksand" panose="020B0604020202020204" charset="0"/>
              </a:rPr>
              <a:t>gymryd</a:t>
            </a:r>
            <a:r>
              <a:rPr lang="en-GB" sz="1200" dirty="0">
                <a:solidFill>
                  <a:srgbClr val="FFFFFF"/>
                </a:solidFill>
                <a:latin typeface="Quicksand" panose="020B0604020202020204" charset="0"/>
              </a:rPr>
              <a:t> o </a:t>
            </a:r>
            <a:r>
              <a:rPr lang="en-GB" sz="1200" dirty="0" err="1">
                <a:solidFill>
                  <a:srgbClr val="FFFFFF"/>
                </a:solidFill>
                <a:latin typeface="Quicksand" panose="020B0604020202020204" charset="0"/>
              </a:rPr>
              <a:t>Langollen</a:t>
            </a:r>
            <a:r>
              <a:rPr lang="en-GB" sz="1200" dirty="0">
                <a:solidFill>
                  <a:srgbClr val="FFFFFF"/>
                </a:solidFill>
                <a:latin typeface="Quicksand" panose="020B0604020202020204" charset="0"/>
              </a:rPr>
              <a:t> </a:t>
            </a:r>
            <a:r>
              <a:rPr lang="en-GB" sz="1200" dirty="0" err="1">
                <a:solidFill>
                  <a:srgbClr val="FFFFFF"/>
                </a:solidFill>
                <a:latin typeface="Quicksand" panose="020B0604020202020204" charset="0"/>
              </a:rPr>
              <a:t>i</a:t>
            </a:r>
            <a:r>
              <a:rPr lang="en-GB" sz="1200" dirty="0">
                <a:solidFill>
                  <a:srgbClr val="FFFFFF"/>
                </a:solidFill>
                <a:latin typeface="Quicksand" panose="020B0604020202020204" charset="0"/>
              </a:rPr>
              <a:t> </a:t>
            </a:r>
            <a:r>
              <a:rPr lang="en-GB" sz="1200" dirty="0" err="1">
                <a:solidFill>
                  <a:srgbClr val="FFFFFF"/>
                </a:solidFill>
                <a:latin typeface="Quicksand" panose="020B0604020202020204" charset="0"/>
              </a:rPr>
              <a:t>Lanelwy</a:t>
            </a:r>
            <a:r>
              <a:rPr lang="en-GB" sz="1200" dirty="0">
                <a:solidFill>
                  <a:srgbClr val="FFFFFF"/>
                </a:solidFill>
                <a:latin typeface="Quicksand" panose="020B0604020202020204" charset="0"/>
              </a:rPr>
              <a:t>?</a:t>
            </a:r>
          </a:p>
          <a:p>
            <a:r>
              <a:rPr lang="en-GB" sz="1200" kern="1200" dirty="0">
                <a:solidFill>
                  <a:schemeClr val="tx1"/>
                </a:solidFill>
                <a:effectLst/>
                <a:latin typeface="+mn-lt"/>
                <a:ea typeface="+mn-ea"/>
                <a:cs typeface="+mn-cs"/>
              </a:rPr>
              <a:t> </a:t>
            </a:r>
          </a:p>
          <a:p>
            <a:r>
              <a:rPr lang="en-GB" sz="1200" i="1" kern="1200" dirty="0" err="1">
                <a:solidFill>
                  <a:schemeClr val="tx1"/>
                </a:solidFill>
                <a:effectLst/>
                <a:latin typeface="+mn-lt"/>
                <a:ea typeface="+mn-ea"/>
                <a:cs typeface="+mn-cs"/>
              </a:rPr>
              <a:t>Dros</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Bont</a:t>
            </a:r>
            <a:r>
              <a:rPr lang="en-GB" sz="1200" i="1" kern="1200" dirty="0">
                <a:solidFill>
                  <a:schemeClr val="tx1"/>
                </a:solidFill>
                <a:effectLst/>
                <a:latin typeface="+mn-lt"/>
                <a:ea typeface="+mn-ea"/>
                <a:cs typeface="+mn-cs"/>
              </a:rPr>
              <a:t> Llangollen, </a:t>
            </a:r>
            <a:r>
              <a:rPr lang="en-GB" sz="1200" i="1" kern="1200" dirty="0" err="1">
                <a:solidFill>
                  <a:schemeClr val="tx1"/>
                </a:solidFill>
                <a:effectLst/>
                <a:latin typeface="+mn-lt"/>
                <a:ea typeface="+mn-ea"/>
                <a:cs typeface="+mn-cs"/>
              </a:rPr>
              <a:t>i</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fyny</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Bwlch</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yr</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Oernant</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trwy</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fwlch</a:t>
            </a:r>
            <a:r>
              <a:rPr lang="en-GB" sz="1200" i="1" kern="1200" dirty="0">
                <a:solidFill>
                  <a:schemeClr val="tx1"/>
                </a:solidFill>
                <a:effectLst/>
                <a:latin typeface="+mn-lt"/>
                <a:ea typeface="+mn-ea"/>
                <a:cs typeface="+mn-cs"/>
              </a:rPr>
              <a:t> Nant y Garth.</a:t>
            </a:r>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3</a:t>
            </a:fld>
            <a:endParaRPr lang="en-US"/>
          </a:p>
        </p:txBody>
      </p:sp>
    </p:spTree>
    <p:extLst>
      <p:ext uri="{BB962C8B-B14F-4D97-AF65-F5344CB8AC3E}">
        <p14:creationId xmlns:p14="http://schemas.microsoft.com/office/powerpoint/2010/main" val="7483747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4</a:t>
            </a:fld>
            <a:endParaRPr lang="en-US"/>
          </a:p>
        </p:txBody>
      </p:sp>
    </p:spTree>
    <p:extLst>
      <p:ext uri="{BB962C8B-B14F-4D97-AF65-F5344CB8AC3E}">
        <p14:creationId xmlns:p14="http://schemas.microsoft.com/office/powerpoint/2010/main" val="15704199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5</a:t>
            </a:fld>
            <a:endParaRPr lang="en-US"/>
          </a:p>
        </p:txBody>
      </p:sp>
    </p:spTree>
    <p:extLst>
      <p:ext uri="{BB962C8B-B14F-4D97-AF65-F5344CB8AC3E}">
        <p14:creationId xmlns:p14="http://schemas.microsoft.com/office/powerpoint/2010/main" val="11954440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err="1">
                <a:solidFill>
                  <a:schemeClr val="tx1"/>
                </a:solidFill>
                <a:effectLst/>
                <a:latin typeface="+mn-lt"/>
                <a:ea typeface="+mn-ea"/>
                <a:cs typeface="+mn-cs"/>
              </a:rPr>
              <a:t>Yn</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amlwg</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roedd</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gan</a:t>
            </a:r>
            <a:r>
              <a:rPr lang="en-GB" sz="1200" i="1" kern="1200" dirty="0">
                <a:solidFill>
                  <a:schemeClr val="tx1"/>
                </a:solidFill>
                <a:effectLst/>
                <a:latin typeface="+mn-lt"/>
                <a:ea typeface="+mn-ea"/>
                <a:cs typeface="+mn-cs"/>
              </a:rPr>
              <a:t> y </a:t>
            </a:r>
            <a:r>
              <a:rPr lang="en-GB" sz="1200" i="1" kern="1200" dirty="0" err="1">
                <a:solidFill>
                  <a:schemeClr val="tx1"/>
                </a:solidFill>
                <a:effectLst/>
                <a:latin typeface="+mn-lt"/>
                <a:ea typeface="+mn-ea"/>
                <a:cs typeface="+mn-cs"/>
              </a:rPr>
              <a:t>Merched</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ddewisiadau</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teithio</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cyfyngedig</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ar</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gyfer</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eu</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siwrnai</a:t>
            </a:r>
            <a:r>
              <a:rPr lang="en-GB" sz="1200" i="1" kern="1200" dirty="0">
                <a:solidFill>
                  <a:schemeClr val="tx1"/>
                </a:solidFill>
                <a:effectLst/>
                <a:latin typeface="+mn-lt"/>
                <a:ea typeface="+mn-ea"/>
                <a:cs typeface="+mn-cs"/>
              </a:rPr>
              <a:t> a </a:t>
            </a:r>
            <a:r>
              <a:rPr lang="en-GB" sz="1200" i="1" kern="1200" dirty="0" err="1">
                <a:solidFill>
                  <a:schemeClr val="tx1"/>
                </a:solidFill>
                <a:effectLst/>
                <a:latin typeface="+mn-lt"/>
                <a:ea typeface="+mn-ea"/>
                <a:cs typeface="+mn-cs"/>
              </a:rPr>
              <a:t>hyd</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yn</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oed</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os</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oedden</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nhw’n</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byw</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yn</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oes</a:t>
            </a:r>
            <a:r>
              <a:rPr lang="en-GB" sz="1200" i="1" kern="1200" dirty="0">
                <a:solidFill>
                  <a:schemeClr val="tx1"/>
                </a:solidFill>
                <a:effectLst/>
                <a:latin typeface="+mn-lt"/>
                <a:ea typeface="+mn-ea"/>
                <a:cs typeface="+mn-cs"/>
              </a:rPr>
              <a:t> y </a:t>
            </a:r>
            <a:r>
              <a:rPr lang="en-GB" sz="1200" i="1" kern="1200" dirty="0" err="1">
                <a:solidFill>
                  <a:schemeClr val="tx1"/>
                </a:solidFill>
                <a:effectLst/>
                <a:latin typeface="+mn-lt"/>
                <a:ea typeface="+mn-ea"/>
                <a:cs typeface="+mn-cs"/>
              </a:rPr>
              <a:t>trên</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stêm</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ni</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fyddai’r</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siwrnai</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wedi</a:t>
            </a:r>
            <a:r>
              <a:rPr lang="en-GB" sz="1200" i="1" kern="1200" dirty="0">
                <a:solidFill>
                  <a:schemeClr val="tx1"/>
                </a:solidFill>
                <a:effectLst/>
                <a:latin typeface="+mn-lt"/>
                <a:ea typeface="+mn-ea"/>
                <a:cs typeface="+mn-cs"/>
              </a:rPr>
              <a:t> bod </a:t>
            </a:r>
            <a:r>
              <a:rPr lang="en-GB" sz="1200" i="1" kern="1200" dirty="0" err="1">
                <a:solidFill>
                  <a:schemeClr val="tx1"/>
                </a:solidFill>
                <a:effectLst/>
                <a:latin typeface="+mn-lt"/>
                <a:ea typeface="+mn-ea"/>
                <a:cs typeface="+mn-cs"/>
              </a:rPr>
              <a:t>yn</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bosib</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ar</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gyfer</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yr</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amseroedd</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angenrheidiol</a:t>
            </a:r>
            <a:r>
              <a:rPr lang="en-GB" sz="1200" i="1" kern="1200" dirty="0">
                <a:solidFill>
                  <a:schemeClr val="tx1"/>
                </a:solidFill>
                <a:effectLst/>
                <a:latin typeface="+mn-lt"/>
                <a:ea typeface="+mn-ea"/>
                <a:cs typeface="+mn-cs"/>
              </a:rPr>
              <a:t> (ac </a:t>
            </a:r>
            <a:r>
              <a:rPr lang="en-GB" sz="1200" i="1" kern="1200" dirty="0" err="1">
                <a:solidFill>
                  <a:schemeClr val="tx1"/>
                </a:solidFill>
                <a:effectLst/>
                <a:latin typeface="+mn-lt"/>
                <a:ea typeface="+mn-ea"/>
                <a:cs typeface="+mn-cs"/>
              </a:rPr>
              <a:t>roedden</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nhw’n</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gyndyn</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iawn</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i</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aros</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dros</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nos</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i</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ffwrdd</a:t>
            </a:r>
            <a:r>
              <a:rPr lang="en-GB" sz="1200" i="1" kern="1200" dirty="0">
                <a:solidFill>
                  <a:schemeClr val="tx1"/>
                </a:solidFill>
                <a:effectLst/>
                <a:latin typeface="+mn-lt"/>
                <a:ea typeface="+mn-ea"/>
                <a:cs typeface="+mn-cs"/>
              </a:rPr>
              <a:t> o Blas Newydd).</a:t>
            </a:r>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6</a:t>
            </a:fld>
            <a:endParaRPr lang="en-US"/>
          </a:p>
        </p:txBody>
      </p:sp>
    </p:spTree>
    <p:extLst>
      <p:ext uri="{BB962C8B-B14F-4D97-AF65-F5344CB8AC3E}">
        <p14:creationId xmlns:p14="http://schemas.microsoft.com/office/powerpoint/2010/main" val="2375328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7</a:t>
            </a:fld>
            <a:endParaRPr lang="en-US"/>
          </a:p>
        </p:txBody>
      </p:sp>
    </p:spTree>
    <p:extLst>
      <p:ext uri="{BB962C8B-B14F-4D97-AF65-F5344CB8AC3E}">
        <p14:creationId xmlns:p14="http://schemas.microsoft.com/office/powerpoint/2010/main" val="3500128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8</a:t>
            </a:fld>
            <a:endParaRPr lang="en-US"/>
          </a:p>
        </p:txBody>
      </p:sp>
    </p:spTree>
    <p:extLst>
      <p:ext uri="{BB962C8B-B14F-4D97-AF65-F5344CB8AC3E}">
        <p14:creationId xmlns:p14="http://schemas.microsoft.com/office/powerpoint/2010/main" val="28404115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9</a:t>
            </a:fld>
            <a:endParaRPr lang="en-US"/>
          </a:p>
        </p:txBody>
      </p:sp>
    </p:spTree>
    <p:extLst>
      <p:ext uri="{BB962C8B-B14F-4D97-AF65-F5344CB8AC3E}">
        <p14:creationId xmlns:p14="http://schemas.microsoft.com/office/powerpoint/2010/main" val="2029286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BE843-8CC2-CC4F-8B30-1B57D83C59D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AC9E2C1-7E0F-0545-B06C-C8D1AAB659E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1B995891-1207-0149-AB2F-B433CDC38C64}"/>
              </a:ext>
            </a:extLst>
          </p:cNvPr>
          <p:cNvSpPr>
            <a:spLocks noGrp="1"/>
          </p:cNvSpPr>
          <p:nvPr>
            <p:ph type="dt" sz="half" idx="10"/>
          </p:nvPr>
        </p:nvSpPr>
        <p:spPr/>
        <p:txBody>
          <a:bodyPr/>
          <a:lstStyle/>
          <a:p>
            <a:fld id="{411027BB-4C9B-DF4D-AFC7-7222272056AA}" type="datetimeFigureOut">
              <a:rPr lang="en-US" smtClean="0"/>
              <a:t>10/15/2024</a:t>
            </a:fld>
            <a:endParaRPr lang="en-US"/>
          </a:p>
        </p:txBody>
      </p:sp>
      <p:sp>
        <p:nvSpPr>
          <p:cNvPr id="5" name="Footer Placeholder 4">
            <a:extLst>
              <a:ext uri="{FF2B5EF4-FFF2-40B4-BE49-F238E27FC236}">
                <a16:creationId xmlns:a16="http://schemas.microsoft.com/office/drawing/2014/main" id="{DDB1A014-4D67-5242-A30C-BE48B9A5DA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E42268-13D6-6F40-AC51-5ABB43FE964D}"/>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3817144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F62CF-D45B-9141-B20E-4C176C3D8B8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050F889-84B9-B34F-A9DE-599A26AD4E3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F360DC8-44EC-E647-A33C-ED94514F820E}"/>
              </a:ext>
            </a:extLst>
          </p:cNvPr>
          <p:cNvSpPr>
            <a:spLocks noGrp="1"/>
          </p:cNvSpPr>
          <p:nvPr>
            <p:ph type="dt" sz="half" idx="10"/>
          </p:nvPr>
        </p:nvSpPr>
        <p:spPr/>
        <p:txBody>
          <a:bodyPr/>
          <a:lstStyle/>
          <a:p>
            <a:fld id="{411027BB-4C9B-DF4D-AFC7-7222272056AA}" type="datetimeFigureOut">
              <a:rPr lang="en-US" smtClean="0"/>
              <a:t>10/15/2024</a:t>
            </a:fld>
            <a:endParaRPr lang="en-US"/>
          </a:p>
        </p:txBody>
      </p:sp>
      <p:sp>
        <p:nvSpPr>
          <p:cNvPr id="5" name="Footer Placeholder 4">
            <a:extLst>
              <a:ext uri="{FF2B5EF4-FFF2-40B4-BE49-F238E27FC236}">
                <a16:creationId xmlns:a16="http://schemas.microsoft.com/office/drawing/2014/main" id="{00102055-1679-514A-AFAB-494C0C5A75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0B6BBB-621E-7146-9C17-C09BD6D79960}"/>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630294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F5EC239-7AEA-D941-954C-B89A3BFED77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16C08AB-D41E-1140-93BF-DE8BE54765F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0DB857C-F586-E94B-9C4E-05E9844A87A0}"/>
              </a:ext>
            </a:extLst>
          </p:cNvPr>
          <p:cNvSpPr>
            <a:spLocks noGrp="1"/>
          </p:cNvSpPr>
          <p:nvPr>
            <p:ph type="dt" sz="half" idx="10"/>
          </p:nvPr>
        </p:nvSpPr>
        <p:spPr/>
        <p:txBody>
          <a:bodyPr/>
          <a:lstStyle/>
          <a:p>
            <a:fld id="{411027BB-4C9B-DF4D-AFC7-7222272056AA}" type="datetimeFigureOut">
              <a:rPr lang="en-US" smtClean="0"/>
              <a:t>10/15/2024</a:t>
            </a:fld>
            <a:endParaRPr lang="en-US"/>
          </a:p>
        </p:txBody>
      </p:sp>
      <p:sp>
        <p:nvSpPr>
          <p:cNvPr id="5" name="Footer Placeholder 4">
            <a:extLst>
              <a:ext uri="{FF2B5EF4-FFF2-40B4-BE49-F238E27FC236}">
                <a16:creationId xmlns:a16="http://schemas.microsoft.com/office/drawing/2014/main" id="{7B4C7182-D204-F84C-BBAB-83F96D79EE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549006-6A51-A243-8B5D-572D3E269AEA}"/>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4180433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2ADD3-F3E5-A543-8132-09054602F01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8A0AFF9-638D-3D43-B4BB-CA9A21CB3F3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593F06A-4538-BC4F-8EB9-8BFE743664DA}"/>
              </a:ext>
            </a:extLst>
          </p:cNvPr>
          <p:cNvSpPr>
            <a:spLocks noGrp="1"/>
          </p:cNvSpPr>
          <p:nvPr>
            <p:ph type="dt" sz="half" idx="10"/>
          </p:nvPr>
        </p:nvSpPr>
        <p:spPr/>
        <p:txBody>
          <a:bodyPr/>
          <a:lstStyle/>
          <a:p>
            <a:fld id="{411027BB-4C9B-DF4D-AFC7-7222272056AA}" type="datetimeFigureOut">
              <a:rPr lang="en-US" smtClean="0"/>
              <a:t>10/15/2024</a:t>
            </a:fld>
            <a:endParaRPr lang="en-US"/>
          </a:p>
        </p:txBody>
      </p:sp>
      <p:sp>
        <p:nvSpPr>
          <p:cNvPr id="5" name="Footer Placeholder 4">
            <a:extLst>
              <a:ext uri="{FF2B5EF4-FFF2-40B4-BE49-F238E27FC236}">
                <a16:creationId xmlns:a16="http://schemas.microsoft.com/office/drawing/2014/main" id="{9A03514E-9AD8-CB44-8EC6-0390B6DD81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F0D8B0-78FC-ED4A-9D1C-8E421FD541CB}"/>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4143869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FB722-53B2-5A4D-A7FE-E5464CF836E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B1BD2D9D-7503-F049-8B0C-EA9A69AABA8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C88860D-7905-D74E-B613-F77DE6EBFD67}"/>
              </a:ext>
            </a:extLst>
          </p:cNvPr>
          <p:cNvSpPr>
            <a:spLocks noGrp="1"/>
          </p:cNvSpPr>
          <p:nvPr>
            <p:ph type="dt" sz="half" idx="10"/>
          </p:nvPr>
        </p:nvSpPr>
        <p:spPr/>
        <p:txBody>
          <a:bodyPr/>
          <a:lstStyle/>
          <a:p>
            <a:fld id="{411027BB-4C9B-DF4D-AFC7-7222272056AA}" type="datetimeFigureOut">
              <a:rPr lang="en-US" smtClean="0"/>
              <a:t>10/15/2024</a:t>
            </a:fld>
            <a:endParaRPr lang="en-US"/>
          </a:p>
        </p:txBody>
      </p:sp>
      <p:sp>
        <p:nvSpPr>
          <p:cNvPr id="5" name="Footer Placeholder 4">
            <a:extLst>
              <a:ext uri="{FF2B5EF4-FFF2-40B4-BE49-F238E27FC236}">
                <a16:creationId xmlns:a16="http://schemas.microsoft.com/office/drawing/2014/main" id="{46A7F172-1552-E746-B533-20CC363EB6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590920-12A4-D349-8329-D93511D856BB}"/>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2439373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7A9E9-14C6-4A4F-A0F8-155A1757F38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4151EC3-936B-A14F-B07E-670A572E644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92F71331-D2EE-EB42-A255-67F3F6EC4F6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D327E606-5536-594A-98F5-B8E1D0CEE318}"/>
              </a:ext>
            </a:extLst>
          </p:cNvPr>
          <p:cNvSpPr>
            <a:spLocks noGrp="1"/>
          </p:cNvSpPr>
          <p:nvPr>
            <p:ph type="dt" sz="half" idx="10"/>
          </p:nvPr>
        </p:nvSpPr>
        <p:spPr/>
        <p:txBody>
          <a:bodyPr/>
          <a:lstStyle/>
          <a:p>
            <a:fld id="{411027BB-4C9B-DF4D-AFC7-7222272056AA}" type="datetimeFigureOut">
              <a:rPr lang="en-US" smtClean="0"/>
              <a:t>10/15/2024</a:t>
            </a:fld>
            <a:endParaRPr lang="en-US"/>
          </a:p>
        </p:txBody>
      </p:sp>
      <p:sp>
        <p:nvSpPr>
          <p:cNvPr id="6" name="Footer Placeholder 5">
            <a:extLst>
              <a:ext uri="{FF2B5EF4-FFF2-40B4-BE49-F238E27FC236}">
                <a16:creationId xmlns:a16="http://schemas.microsoft.com/office/drawing/2014/main" id="{8A92028E-01B8-1644-BB97-1B97B3D9E89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927062-9634-574A-9DD2-21E101B06906}"/>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2599774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AA955-215A-0B41-BCEC-274011D8F2CD}"/>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00B5751-666F-ED43-9B27-5CADAD768E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67C4E86-F47C-124F-9345-484B0A98678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438D237-1D8E-4644-8357-E6208A06F7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2C66BB6-B5AA-B148-9427-6ADE5BECE19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B54BF301-6C4A-E540-9238-EC7FC6CCDE06}"/>
              </a:ext>
            </a:extLst>
          </p:cNvPr>
          <p:cNvSpPr>
            <a:spLocks noGrp="1"/>
          </p:cNvSpPr>
          <p:nvPr>
            <p:ph type="dt" sz="half" idx="10"/>
          </p:nvPr>
        </p:nvSpPr>
        <p:spPr/>
        <p:txBody>
          <a:bodyPr/>
          <a:lstStyle/>
          <a:p>
            <a:fld id="{411027BB-4C9B-DF4D-AFC7-7222272056AA}" type="datetimeFigureOut">
              <a:rPr lang="en-US" smtClean="0"/>
              <a:t>10/15/2024</a:t>
            </a:fld>
            <a:endParaRPr lang="en-US"/>
          </a:p>
        </p:txBody>
      </p:sp>
      <p:sp>
        <p:nvSpPr>
          <p:cNvPr id="8" name="Footer Placeholder 7">
            <a:extLst>
              <a:ext uri="{FF2B5EF4-FFF2-40B4-BE49-F238E27FC236}">
                <a16:creationId xmlns:a16="http://schemas.microsoft.com/office/drawing/2014/main" id="{19959486-E59F-7144-AB9F-A943001722C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03002D8-54C0-3044-A2F2-61B8AF49D8D5}"/>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929399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5CEEB-1DC0-7D49-8639-1DED863DD1C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828613E-120D-EA40-9D12-B9D6B3EBBBD8}"/>
              </a:ext>
            </a:extLst>
          </p:cNvPr>
          <p:cNvSpPr>
            <a:spLocks noGrp="1"/>
          </p:cNvSpPr>
          <p:nvPr>
            <p:ph type="dt" sz="half" idx="10"/>
          </p:nvPr>
        </p:nvSpPr>
        <p:spPr/>
        <p:txBody>
          <a:bodyPr/>
          <a:lstStyle/>
          <a:p>
            <a:fld id="{411027BB-4C9B-DF4D-AFC7-7222272056AA}" type="datetimeFigureOut">
              <a:rPr lang="en-US" smtClean="0"/>
              <a:t>10/15/2024</a:t>
            </a:fld>
            <a:endParaRPr lang="en-US"/>
          </a:p>
        </p:txBody>
      </p:sp>
      <p:sp>
        <p:nvSpPr>
          <p:cNvPr id="4" name="Footer Placeholder 3">
            <a:extLst>
              <a:ext uri="{FF2B5EF4-FFF2-40B4-BE49-F238E27FC236}">
                <a16:creationId xmlns:a16="http://schemas.microsoft.com/office/drawing/2014/main" id="{4DAAA77B-3049-8041-A091-6515307A00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F4B1FFF-0243-5142-8F33-A35ED74A07CC}"/>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2643386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65D47DD-70A1-7F4D-B8FC-DF762B8111B4}"/>
              </a:ext>
            </a:extLst>
          </p:cNvPr>
          <p:cNvSpPr>
            <a:spLocks noGrp="1"/>
          </p:cNvSpPr>
          <p:nvPr>
            <p:ph type="dt" sz="half" idx="10"/>
          </p:nvPr>
        </p:nvSpPr>
        <p:spPr/>
        <p:txBody>
          <a:bodyPr/>
          <a:lstStyle/>
          <a:p>
            <a:fld id="{411027BB-4C9B-DF4D-AFC7-7222272056AA}" type="datetimeFigureOut">
              <a:rPr lang="en-US" smtClean="0"/>
              <a:t>10/15/2024</a:t>
            </a:fld>
            <a:endParaRPr lang="en-US"/>
          </a:p>
        </p:txBody>
      </p:sp>
      <p:sp>
        <p:nvSpPr>
          <p:cNvPr id="3" name="Footer Placeholder 2">
            <a:extLst>
              <a:ext uri="{FF2B5EF4-FFF2-40B4-BE49-F238E27FC236}">
                <a16:creationId xmlns:a16="http://schemas.microsoft.com/office/drawing/2014/main" id="{06FE9C60-CDD3-6D44-B2C7-BD6F3FDC322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1B01A74-2F62-7A47-B900-F7D6FDF4ACE5}"/>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3716108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FA6FE-B4DB-CE43-904D-9254465AD79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FDCDEC1-2FB5-234D-AA43-B5F3EF2A02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FEE31C37-ACE6-7948-99E6-D74FDB6CF2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2639E47-F9F6-5143-9C5D-91508CBD0526}"/>
              </a:ext>
            </a:extLst>
          </p:cNvPr>
          <p:cNvSpPr>
            <a:spLocks noGrp="1"/>
          </p:cNvSpPr>
          <p:nvPr>
            <p:ph type="dt" sz="half" idx="10"/>
          </p:nvPr>
        </p:nvSpPr>
        <p:spPr/>
        <p:txBody>
          <a:bodyPr/>
          <a:lstStyle/>
          <a:p>
            <a:fld id="{411027BB-4C9B-DF4D-AFC7-7222272056AA}" type="datetimeFigureOut">
              <a:rPr lang="en-US" smtClean="0"/>
              <a:t>10/15/2024</a:t>
            </a:fld>
            <a:endParaRPr lang="en-US"/>
          </a:p>
        </p:txBody>
      </p:sp>
      <p:sp>
        <p:nvSpPr>
          <p:cNvPr id="6" name="Footer Placeholder 5">
            <a:extLst>
              <a:ext uri="{FF2B5EF4-FFF2-40B4-BE49-F238E27FC236}">
                <a16:creationId xmlns:a16="http://schemas.microsoft.com/office/drawing/2014/main" id="{E846CB3A-646A-8244-868D-23A35A53B66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BFE8DA-4D6C-B14B-B2D1-2F868B7B5AB3}"/>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1735961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26E6C-924A-1145-A69A-4246AD71E9B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9221A70-173E-654C-AFAD-93EEE974C73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DE2C597-4520-B049-A7D5-1C9F0E65A9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A408F87-DE71-7342-8104-10AAE8F2D446}"/>
              </a:ext>
            </a:extLst>
          </p:cNvPr>
          <p:cNvSpPr>
            <a:spLocks noGrp="1"/>
          </p:cNvSpPr>
          <p:nvPr>
            <p:ph type="dt" sz="half" idx="10"/>
          </p:nvPr>
        </p:nvSpPr>
        <p:spPr/>
        <p:txBody>
          <a:bodyPr/>
          <a:lstStyle/>
          <a:p>
            <a:fld id="{411027BB-4C9B-DF4D-AFC7-7222272056AA}" type="datetimeFigureOut">
              <a:rPr lang="en-US" smtClean="0"/>
              <a:t>10/15/2024</a:t>
            </a:fld>
            <a:endParaRPr lang="en-US"/>
          </a:p>
        </p:txBody>
      </p:sp>
      <p:sp>
        <p:nvSpPr>
          <p:cNvPr id="6" name="Footer Placeholder 5">
            <a:extLst>
              <a:ext uri="{FF2B5EF4-FFF2-40B4-BE49-F238E27FC236}">
                <a16:creationId xmlns:a16="http://schemas.microsoft.com/office/drawing/2014/main" id="{572871ED-A3C1-024B-BF16-B9D3F308A5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767F34-786B-BC4F-BEAA-CE7FE79E5496}"/>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1380987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16EB7D3-6EF6-644B-A910-D8272C6D49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E7C7908-C676-4C49-9A97-6AC391DB2E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418C515-4A98-5D4E-8399-67632AC3F6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1027BB-4C9B-DF4D-AFC7-7222272056AA}" type="datetimeFigureOut">
              <a:rPr lang="en-US" smtClean="0"/>
              <a:t>10/15/2024</a:t>
            </a:fld>
            <a:endParaRPr lang="en-US"/>
          </a:p>
        </p:txBody>
      </p:sp>
      <p:sp>
        <p:nvSpPr>
          <p:cNvPr id="5" name="Footer Placeholder 4">
            <a:extLst>
              <a:ext uri="{FF2B5EF4-FFF2-40B4-BE49-F238E27FC236}">
                <a16:creationId xmlns:a16="http://schemas.microsoft.com/office/drawing/2014/main" id="{744BB7C0-FAE0-304C-8E0D-9BB99487482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FB63FB6-555A-F24F-94BB-E5DEBE89F3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1D4EAB-2CC0-BE44-BE24-FA9E334CB4D2}" type="slidenum">
              <a:rPr lang="en-US" smtClean="0"/>
              <a:t>‹#›</a:t>
            </a:fld>
            <a:endParaRPr lang="en-US"/>
          </a:p>
        </p:txBody>
      </p:sp>
    </p:spTree>
    <p:extLst>
      <p:ext uri="{BB962C8B-B14F-4D97-AF65-F5344CB8AC3E}">
        <p14:creationId xmlns:p14="http://schemas.microsoft.com/office/powerpoint/2010/main" val="22938462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2.svg"/><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6.emf"/><Relationship Id="rId7"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17.sv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6.emf"/><Relationship Id="rId7"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17.sv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microsoft.com/office/2007/relationships/hdphoto" Target="../media/hdphoto3.wdp"/><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9.sv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microsoft.com/office/2007/relationships/hdphoto" Target="../media/hdphoto2.wdp"/><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6.emf"/><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hyperlink" Target="http://canalrivertrust.org.uk/media/original/44311-build-a-canal-cut-colour-and-make.pdf" TargetMode="External"/><Relationship Id="rId5" Type="http://schemas.openxmlformats.org/officeDocument/2006/relationships/image" Target="../media/image12.svg"/><Relationship Id="rId4" Type="http://schemas.openxmlformats.org/officeDocument/2006/relationships/image" Target="../media/image10.png"/><Relationship Id="rId9" Type="http://schemas.microsoft.com/office/2007/relationships/hdphoto" Target="../media/hdphoto3.wdp"/></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microsoft.com/office/2007/relationships/hdphoto" Target="../media/hdphoto3.wdp"/><Relationship Id="rId5" Type="http://schemas.openxmlformats.org/officeDocument/2006/relationships/image" Target="../media/image12.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2.sv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6.emf"/><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sv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6.emf"/><Relationship Id="rId7"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17.sv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EEB38C1D-44EF-5F42-98F9-5ACA34A46363}"/>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64008" y="3297682"/>
            <a:ext cx="12344400" cy="3632597"/>
          </a:xfrm>
          <a:prstGeom prst="rect">
            <a:avLst/>
          </a:prstGeom>
        </p:spPr>
      </p:pic>
      <p:sp>
        <p:nvSpPr>
          <p:cNvPr id="5" name="TextBox 4">
            <a:extLst>
              <a:ext uri="{FF2B5EF4-FFF2-40B4-BE49-F238E27FC236}">
                <a16:creationId xmlns:a16="http://schemas.microsoft.com/office/drawing/2014/main" id="{1DD5F41C-9AFF-5D40-9543-6B1C69EFF0AB}"/>
              </a:ext>
            </a:extLst>
          </p:cNvPr>
          <p:cNvSpPr txBox="1"/>
          <p:nvPr/>
        </p:nvSpPr>
        <p:spPr>
          <a:xfrm>
            <a:off x="3283200" y="342320"/>
            <a:ext cx="8451836" cy="1200329"/>
          </a:xfrm>
          <a:prstGeom prst="rect">
            <a:avLst/>
          </a:prstGeom>
          <a:noFill/>
        </p:spPr>
        <p:txBody>
          <a:bodyPr wrap="square" rtlCol="0">
            <a:spAutoFit/>
          </a:bodyPr>
          <a:lstStyle/>
          <a:p>
            <a:pPr algn="r"/>
            <a:r>
              <a:rPr lang="en-GB" sz="3200" b="1" dirty="0" err="1">
                <a:solidFill>
                  <a:srgbClr val="4E6A84"/>
                </a:solidFill>
                <a:latin typeface="Fredoka One" panose="02000000000000000000" pitchFamily="2" charset="77"/>
              </a:rPr>
              <a:t>Pedair</a:t>
            </a:r>
            <a:r>
              <a:rPr lang="en-GB" sz="3200" b="1" dirty="0">
                <a:solidFill>
                  <a:srgbClr val="4E6A84"/>
                </a:solidFill>
                <a:latin typeface="Fredoka One" panose="02000000000000000000" pitchFamily="2" charset="77"/>
              </a:rPr>
              <a:t> </a:t>
            </a:r>
            <a:r>
              <a:rPr lang="en-GB" sz="3200" b="1" dirty="0" err="1">
                <a:solidFill>
                  <a:srgbClr val="4E6A84"/>
                </a:solidFill>
                <a:latin typeface="Fredoka One" panose="02000000000000000000" pitchFamily="2" charset="77"/>
              </a:rPr>
              <a:t>Priffordd</a:t>
            </a:r>
            <a:r>
              <a:rPr lang="en-GB" sz="3200" b="1" dirty="0">
                <a:solidFill>
                  <a:srgbClr val="4E6A84"/>
                </a:solidFill>
                <a:latin typeface="Fredoka One" panose="02000000000000000000" pitchFamily="2" charset="77"/>
              </a:rPr>
              <a:t> </a:t>
            </a:r>
            <a:r>
              <a:rPr lang="en-GB" sz="3200" b="1" dirty="0" err="1">
                <a:solidFill>
                  <a:srgbClr val="4E6A84"/>
                </a:solidFill>
                <a:latin typeface="Fredoka One" panose="02000000000000000000" pitchFamily="2" charset="77"/>
              </a:rPr>
              <a:t>Fawr</a:t>
            </a:r>
            <a:endParaRPr lang="en-GB" sz="3200" b="1" dirty="0">
              <a:solidFill>
                <a:srgbClr val="4E6A84"/>
              </a:solidFill>
              <a:latin typeface="Fredoka One" panose="02000000000000000000" pitchFamily="2" charset="77"/>
            </a:endParaRPr>
          </a:p>
          <a:p>
            <a:pPr algn="r"/>
            <a:r>
              <a:rPr lang="en-GB" sz="4000" b="1" dirty="0" err="1">
                <a:solidFill>
                  <a:srgbClr val="D78643"/>
                </a:solidFill>
                <a:latin typeface="Fredoka One" panose="02000000000000000000" pitchFamily="2" charset="77"/>
              </a:rPr>
              <a:t>Cymharu</a:t>
            </a:r>
            <a:r>
              <a:rPr lang="en-GB" sz="4000" b="1" dirty="0">
                <a:solidFill>
                  <a:srgbClr val="D78643"/>
                </a:solidFill>
                <a:latin typeface="Fredoka One" panose="02000000000000000000" pitchFamily="2" charset="77"/>
              </a:rPr>
              <a:t> </a:t>
            </a:r>
            <a:r>
              <a:rPr lang="en-GB" sz="4000" b="1" dirty="0" err="1">
                <a:solidFill>
                  <a:srgbClr val="D78643"/>
                </a:solidFill>
                <a:latin typeface="Fredoka One" panose="02000000000000000000" pitchFamily="2" charset="77"/>
              </a:rPr>
              <a:t>Amseroedd</a:t>
            </a:r>
            <a:r>
              <a:rPr lang="en-GB" sz="4000" b="1" dirty="0">
                <a:solidFill>
                  <a:srgbClr val="D78643"/>
                </a:solidFill>
                <a:latin typeface="Fredoka One" panose="02000000000000000000" pitchFamily="2" charset="77"/>
              </a:rPr>
              <a:t> </a:t>
            </a:r>
            <a:r>
              <a:rPr lang="en-GB" sz="4000" b="1" dirty="0" err="1">
                <a:solidFill>
                  <a:srgbClr val="D78643"/>
                </a:solidFill>
                <a:latin typeface="Fredoka One" panose="02000000000000000000" pitchFamily="2" charset="77"/>
              </a:rPr>
              <a:t>Siwrnai</a:t>
            </a:r>
            <a:endParaRPr lang="en-US" sz="4000" dirty="0">
              <a:solidFill>
                <a:srgbClr val="D78643"/>
              </a:solidFill>
              <a:latin typeface="Fredoka One" panose="02000000000000000000" pitchFamily="2" charset="77"/>
            </a:endParaRPr>
          </a:p>
        </p:txBody>
      </p:sp>
      <p:pic>
        <p:nvPicPr>
          <p:cNvPr id="10" name="Picture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33387" y="1868461"/>
            <a:ext cx="4767813" cy="3983700"/>
          </a:xfrm>
          <a:prstGeom prst="rect">
            <a:avLst/>
          </a:prstGeom>
        </p:spPr>
      </p:pic>
      <p:sp>
        <p:nvSpPr>
          <p:cNvPr id="6" name="Rectangle 5"/>
          <p:cNvSpPr/>
          <p:nvPr/>
        </p:nvSpPr>
        <p:spPr>
          <a:xfrm>
            <a:off x="5771883" y="2580916"/>
            <a:ext cx="3358470" cy="2462213"/>
          </a:xfrm>
          <a:prstGeom prst="rect">
            <a:avLst/>
          </a:prstGeom>
        </p:spPr>
        <p:txBody>
          <a:bodyPr wrap="square">
            <a:spAutoFit/>
          </a:bodyPr>
          <a:lstStyle/>
          <a:p>
            <a:pPr algn="ctr"/>
            <a:r>
              <a:rPr lang="en-GB" sz="2000" dirty="0">
                <a:solidFill>
                  <a:srgbClr val="4E6A84"/>
                </a:solidFill>
                <a:latin typeface="Quicksand" panose="020B0604020202020204" charset="0"/>
              </a:rPr>
              <a:t>Ni </a:t>
            </a:r>
            <a:r>
              <a:rPr lang="en-GB" sz="2000" dirty="0" err="1">
                <a:solidFill>
                  <a:srgbClr val="4E6A84"/>
                </a:solidFill>
                <a:latin typeface="Quicksand" panose="020B0604020202020204" charset="0"/>
              </a:rPr>
              <a:t>yw</a:t>
            </a:r>
            <a:r>
              <a:rPr lang="en-GB" sz="2000" dirty="0">
                <a:solidFill>
                  <a:srgbClr val="4E6A84"/>
                </a:solidFill>
                <a:latin typeface="Quicksand" panose="020B0604020202020204" charset="0"/>
              </a:rPr>
              <a:t> </a:t>
            </a:r>
            <a:r>
              <a:rPr lang="en-GB" sz="2000" dirty="0">
                <a:solidFill>
                  <a:srgbClr val="4E6A84"/>
                </a:solidFill>
                <a:latin typeface="Fredoka One" panose="020B0604020202020204" charset="0"/>
              </a:rPr>
              <a:t>Eleanor Butler </a:t>
            </a:r>
            <a:r>
              <a:rPr lang="en-GB" sz="2000" dirty="0">
                <a:solidFill>
                  <a:srgbClr val="4E6A84"/>
                </a:solidFill>
                <a:latin typeface="Quicksand" panose="020B0604020202020204" charset="0"/>
              </a:rPr>
              <a:t>a </a:t>
            </a:r>
            <a:r>
              <a:rPr lang="en-GB" sz="2000" dirty="0">
                <a:solidFill>
                  <a:srgbClr val="4E6A84"/>
                </a:solidFill>
                <a:latin typeface="Fredoka One" panose="020B0604020202020204" charset="0"/>
              </a:rPr>
              <a:t>Sarah </a:t>
            </a:r>
            <a:r>
              <a:rPr lang="en-GB" sz="2000" dirty="0" err="1">
                <a:solidFill>
                  <a:srgbClr val="4E6A84"/>
                </a:solidFill>
                <a:latin typeface="Fredoka One" panose="020B0604020202020204" charset="0"/>
              </a:rPr>
              <a:t>Ponsonby</a:t>
            </a:r>
            <a:r>
              <a:rPr lang="en-GB" sz="2000" dirty="0">
                <a:solidFill>
                  <a:srgbClr val="4E6A84"/>
                </a:solidFill>
                <a:latin typeface="Fredoka One" panose="020B0604020202020204" charset="0"/>
              </a:rPr>
              <a:t> </a:t>
            </a:r>
            <a:r>
              <a:rPr lang="en-GB" sz="2000" dirty="0" err="1">
                <a:solidFill>
                  <a:srgbClr val="4E6A84"/>
                </a:solidFill>
                <a:latin typeface="Quicksand" panose="020B0604020202020204" charset="0"/>
              </a:rPr>
              <a:t>sef</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Merched</a:t>
            </a:r>
            <a:r>
              <a:rPr lang="en-GB" sz="2000" dirty="0">
                <a:solidFill>
                  <a:srgbClr val="4E6A84"/>
                </a:solidFill>
                <a:latin typeface="Quicksand" panose="020B0604020202020204" charset="0"/>
              </a:rPr>
              <a:t> Llangollen’.</a:t>
            </a:r>
          </a:p>
          <a:p>
            <a:pPr algn="ctr"/>
            <a:endParaRPr lang="en-GB" sz="1400" dirty="0">
              <a:solidFill>
                <a:srgbClr val="4E6A84"/>
              </a:solidFill>
              <a:latin typeface="Quicksand" panose="020B0604020202020204" charset="0"/>
            </a:endParaRPr>
          </a:p>
          <a:p>
            <a:pPr algn="ctr"/>
            <a:r>
              <a:rPr lang="en-GB" sz="2000" dirty="0">
                <a:solidFill>
                  <a:srgbClr val="4E6A84"/>
                </a:solidFill>
                <a:latin typeface="Quicksand" panose="020B0604020202020204" charset="0"/>
              </a:rPr>
              <a:t>Beth am </a:t>
            </a:r>
            <a:r>
              <a:rPr lang="en-GB" sz="2000" dirty="0" err="1">
                <a:solidFill>
                  <a:srgbClr val="4E6A84"/>
                </a:solidFill>
                <a:latin typeface="Quicksand" panose="020B0604020202020204" charset="0"/>
              </a:rPr>
              <a:t>gymharu</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amseroedd</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siwrnai</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yn</a:t>
            </a:r>
            <a:r>
              <a:rPr lang="en-GB" sz="2000" dirty="0">
                <a:solidFill>
                  <a:srgbClr val="4E6A84"/>
                </a:solidFill>
                <a:latin typeface="Quicksand" panose="020B0604020202020204" charset="0"/>
              </a:rPr>
              <a:t> y </a:t>
            </a:r>
            <a:r>
              <a:rPr lang="en-GB" sz="2000" dirty="0" err="1">
                <a:solidFill>
                  <a:srgbClr val="4E6A84"/>
                </a:solidFill>
                <a:latin typeface="Quicksand" panose="020B0604020202020204" charset="0"/>
              </a:rPr>
              <a:t>gorffennol</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gydag</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amseroedd</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heddiw</a:t>
            </a:r>
            <a:r>
              <a:rPr lang="en-GB" sz="2000" dirty="0">
                <a:solidFill>
                  <a:srgbClr val="4E6A84"/>
                </a:solidFill>
                <a:latin typeface="Quicksand" panose="020B0604020202020204" charset="0"/>
              </a:rPr>
              <a:t>?</a:t>
            </a:r>
            <a:endParaRPr lang="en-GB" dirty="0">
              <a:solidFill>
                <a:srgbClr val="4E6A84"/>
              </a:solidFill>
              <a:latin typeface="Quicksand" panose="020B0604020202020204" charset="0"/>
            </a:endParaRPr>
          </a:p>
        </p:txBody>
      </p:sp>
      <p:pic>
        <p:nvPicPr>
          <p:cNvPr id="12" name="Picture 1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666081" y="5284217"/>
            <a:ext cx="1373637" cy="1373637"/>
          </a:xfrm>
          <a:prstGeom prst="rect">
            <a:avLst/>
          </a:prstGeom>
        </p:spPr>
      </p:pic>
      <p:pic>
        <p:nvPicPr>
          <p:cNvPr id="2" name="Picture 1"/>
          <p:cNvPicPr>
            <a:picLocks noChangeAspect="1"/>
          </p:cNvPicPr>
          <p:nvPr/>
        </p:nvPicPr>
        <p:blipFill>
          <a:blip r:embed="rId7" cstate="email">
            <a:extLst>
              <a:ext uri="{BEBA8EAE-BF5A-486C-A8C5-ECC9F3942E4B}">
                <a14:imgProps xmlns:a14="http://schemas.microsoft.com/office/drawing/2010/main">
                  <a14:imgLayer r:embed="rId8">
                    <a14:imgEffect>
                      <a14:backgroundRemoval t="7422" b="89973" l="9942" r="98799">
                        <a14:foregroundMark x1="29205" y1="19540" x2="33596" y2="84580"/>
                        <a14:foregroundMark x1="20713" y1="85398" x2="23488" y2="81612"/>
                        <a14:foregroundMark x1="78376" y1="85671" x2="73405" y2="85792"/>
                        <a14:backgroundMark x1="19967" y1="46743" x2="19967" y2="46743"/>
                        <a14:backgroundMark x1="77092" y1="83641" x2="77092" y2="83641"/>
                      </a14:backgroundRemoval>
                    </a14:imgEffect>
                  </a14:imgLayer>
                </a14:imgProps>
              </a:ext>
              <a:ext uri="{28A0092B-C50C-407E-A947-70E740481C1C}">
                <a14:useLocalDpi xmlns:a14="http://schemas.microsoft.com/office/drawing/2010/main"/>
              </a:ext>
            </a:extLst>
          </a:blip>
          <a:stretch>
            <a:fillRect/>
          </a:stretch>
        </p:blipFill>
        <p:spPr>
          <a:xfrm>
            <a:off x="562521" y="1294792"/>
            <a:ext cx="4738515" cy="6479635"/>
          </a:xfrm>
          <a:prstGeom prst="rect">
            <a:avLst/>
          </a:prstGeom>
        </p:spPr>
      </p:pic>
      <p:pic>
        <p:nvPicPr>
          <p:cNvPr id="11" name="Picture 10"/>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259451" y="0"/>
            <a:ext cx="3297354" cy="2099861"/>
          </a:xfrm>
          <a:prstGeom prst="rect">
            <a:avLst/>
          </a:prstGeom>
        </p:spPr>
      </p:pic>
    </p:spTree>
    <p:extLst>
      <p:ext uri="{BB962C8B-B14F-4D97-AF65-F5344CB8AC3E}">
        <p14:creationId xmlns:p14="http://schemas.microsoft.com/office/powerpoint/2010/main" val="3690401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8C215E0B-CE52-CA41-B574-CBC4BD74EC3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3548225"/>
            <a:ext cx="12192001" cy="3309774"/>
          </a:xfrm>
          <a:prstGeom prst="rect">
            <a:avLst/>
          </a:prstGeom>
        </p:spPr>
      </p:pic>
      <p:sp>
        <p:nvSpPr>
          <p:cNvPr id="9" name="TextBox 8">
            <a:extLst>
              <a:ext uri="{FF2B5EF4-FFF2-40B4-BE49-F238E27FC236}">
                <a16:creationId xmlns:a16="http://schemas.microsoft.com/office/drawing/2014/main" id="{DA35A4D3-201C-BC42-AD80-5F413BDA1991}"/>
              </a:ext>
            </a:extLst>
          </p:cNvPr>
          <p:cNvSpPr txBox="1"/>
          <p:nvPr/>
        </p:nvSpPr>
        <p:spPr>
          <a:xfrm>
            <a:off x="591406" y="342320"/>
            <a:ext cx="11143629" cy="707886"/>
          </a:xfrm>
          <a:prstGeom prst="rect">
            <a:avLst/>
          </a:prstGeom>
          <a:noFill/>
        </p:spPr>
        <p:txBody>
          <a:bodyPr wrap="square" rtlCol="0">
            <a:spAutoFit/>
          </a:bodyPr>
          <a:lstStyle/>
          <a:p>
            <a:r>
              <a:rPr lang="en-GB" sz="4000" b="1" dirty="0" err="1">
                <a:solidFill>
                  <a:srgbClr val="4E6A84"/>
                </a:solidFill>
                <a:latin typeface="Fredoka One" panose="02000000000000000000" pitchFamily="2" charset="77"/>
              </a:rPr>
              <a:t>Cymharu</a:t>
            </a:r>
            <a:r>
              <a:rPr lang="en-GB" sz="4000" b="1" dirty="0">
                <a:solidFill>
                  <a:srgbClr val="4E6A84"/>
                </a:solidFill>
                <a:latin typeface="Fredoka One" panose="02000000000000000000" pitchFamily="2" charset="77"/>
              </a:rPr>
              <a:t> </a:t>
            </a:r>
            <a:r>
              <a:rPr lang="en-GB" sz="4000" b="1" dirty="0" err="1">
                <a:solidFill>
                  <a:srgbClr val="4E6A84"/>
                </a:solidFill>
                <a:latin typeface="Fredoka One" panose="02000000000000000000" pitchFamily="2" charset="77"/>
              </a:rPr>
              <a:t>Mapiau</a:t>
            </a:r>
            <a:r>
              <a:rPr lang="en-GB" sz="4000" b="1" dirty="0">
                <a:solidFill>
                  <a:srgbClr val="4E6A84"/>
                </a:solidFill>
                <a:latin typeface="Fredoka One" panose="02000000000000000000" pitchFamily="2" charset="77"/>
              </a:rPr>
              <a:t> </a:t>
            </a:r>
            <a:r>
              <a:rPr lang="en-GB" sz="4000" b="1" dirty="0">
                <a:solidFill>
                  <a:srgbClr val="D78643"/>
                </a:solidFill>
                <a:latin typeface="Fredoka One" panose="02000000000000000000" pitchFamily="2" charset="77"/>
              </a:rPr>
              <a:t>- Cam 3</a:t>
            </a:r>
            <a:endParaRPr lang="en-US" sz="4000" dirty="0">
              <a:solidFill>
                <a:srgbClr val="4E6A84"/>
              </a:solidFill>
              <a:latin typeface="Fredoka One" panose="02000000000000000000" pitchFamily="2" charset="77"/>
            </a:endParaRPr>
          </a:p>
        </p:txBody>
      </p:sp>
      <p:pic>
        <p:nvPicPr>
          <p:cNvPr id="3" name="Graphic 2">
            <a:extLst>
              <a:ext uri="{FF2B5EF4-FFF2-40B4-BE49-F238E27FC236}">
                <a16:creationId xmlns:a16="http://schemas.microsoft.com/office/drawing/2014/main" id="{C2C98C9C-3FAE-DB4A-8774-729118828316}"/>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591406" y="2973125"/>
            <a:ext cx="4457672" cy="3419338"/>
          </a:xfrm>
          <a:prstGeom prst="rect">
            <a:avLst/>
          </a:prstGeom>
        </p:spPr>
      </p:pic>
      <p:sp>
        <p:nvSpPr>
          <p:cNvPr id="12" name="TextBox 11">
            <a:extLst>
              <a:ext uri="{FF2B5EF4-FFF2-40B4-BE49-F238E27FC236}">
                <a16:creationId xmlns:a16="http://schemas.microsoft.com/office/drawing/2014/main" id="{052DA6D3-58CC-C745-A187-BB40B86A6A0D}"/>
              </a:ext>
            </a:extLst>
          </p:cNvPr>
          <p:cNvSpPr txBox="1"/>
          <p:nvPr/>
        </p:nvSpPr>
        <p:spPr>
          <a:xfrm>
            <a:off x="591407" y="1222466"/>
            <a:ext cx="6158309" cy="1200329"/>
          </a:xfrm>
          <a:prstGeom prst="rect">
            <a:avLst/>
          </a:prstGeom>
          <a:noFill/>
        </p:spPr>
        <p:txBody>
          <a:bodyPr wrap="square" rtlCol="0">
            <a:spAutoFit/>
          </a:bodyPr>
          <a:lstStyle/>
          <a:p>
            <a:r>
              <a:rPr lang="en-GB" sz="2400" dirty="0" err="1">
                <a:solidFill>
                  <a:srgbClr val="4E6A84"/>
                </a:solidFill>
                <a:latin typeface="Quicksand" panose="020B0604020202020204" charset="0"/>
              </a:rPr>
              <a:t>Teipiwch</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eich</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cyrchfan</a:t>
            </a:r>
            <a:r>
              <a:rPr lang="en-GB" sz="2400" dirty="0">
                <a:solidFill>
                  <a:srgbClr val="4E6A84"/>
                </a:solidFill>
                <a:latin typeface="Quicksand" panose="020B0604020202020204" charset="0"/>
              </a:rPr>
              <a:t>:</a:t>
            </a:r>
          </a:p>
          <a:p>
            <a:r>
              <a:rPr lang="en-GB" sz="2400" dirty="0">
                <a:solidFill>
                  <a:srgbClr val="4E6A84"/>
                </a:solidFill>
                <a:latin typeface="Fredoka One" panose="020B0604020202020204" charset="0"/>
              </a:rPr>
              <a:t>The Old Palace High St, Saint Asaph, LL17 0RQ </a:t>
            </a:r>
            <a:r>
              <a:rPr lang="en-GB" sz="2400" dirty="0">
                <a:solidFill>
                  <a:srgbClr val="4E6A84"/>
                </a:solidFill>
                <a:latin typeface="Quicksand" panose="020B0604020202020204" charset="0"/>
              </a:rPr>
              <a:t>a </a:t>
            </a:r>
            <a:r>
              <a:rPr lang="en-GB" sz="2400" dirty="0" err="1">
                <a:solidFill>
                  <a:srgbClr val="4E6A84"/>
                </a:solidFill>
                <a:latin typeface="Quicksand" panose="020B0604020202020204" charset="0"/>
              </a:rPr>
              <a:t>chliciwch</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mewngofnodi</a:t>
            </a:r>
            <a:r>
              <a:rPr lang="en-GB" sz="2400" dirty="0">
                <a:solidFill>
                  <a:srgbClr val="4E6A84"/>
                </a:solidFill>
                <a:latin typeface="Quicksand" panose="020B0604020202020204" charset="0"/>
              </a:rPr>
              <a:t>.</a:t>
            </a:r>
            <a:endParaRPr lang="en-GB" sz="2400" dirty="0">
              <a:solidFill>
                <a:srgbClr val="4E6A84"/>
              </a:solidFill>
              <a:latin typeface="Quicksand" pitchFamily="2" charset="77"/>
            </a:endParaRPr>
          </a:p>
        </p:txBody>
      </p:sp>
      <p:pic>
        <p:nvPicPr>
          <p:cNvPr id="4" name="Picture 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48121" y="3249308"/>
            <a:ext cx="3938044" cy="1957960"/>
          </a:xfrm>
          <a:prstGeom prst="rect">
            <a:avLst/>
          </a:prstGeom>
        </p:spPr>
      </p:pic>
      <p:pic>
        <p:nvPicPr>
          <p:cNvPr id="11" name="Picture 10" descr="A picture containing logo&#10;&#10;Description automatically generated">
            <a:extLst>
              <a:ext uri="{FF2B5EF4-FFF2-40B4-BE49-F238E27FC236}">
                <a16:creationId xmlns:a16="http://schemas.microsoft.com/office/drawing/2014/main" id="{326DB6F5-59D9-2C49-A02C-E390B65C17CB}"/>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1943156" y="3812569"/>
            <a:ext cx="571015" cy="803352"/>
          </a:xfrm>
          <a:prstGeom prst="rect">
            <a:avLst/>
          </a:prstGeom>
        </p:spPr>
      </p:pic>
      <p:grpSp>
        <p:nvGrpSpPr>
          <p:cNvPr id="2" name="Group 1"/>
          <p:cNvGrpSpPr/>
          <p:nvPr/>
        </p:nvGrpSpPr>
        <p:grpSpPr>
          <a:xfrm>
            <a:off x="2030931" y="1247845"/>
            <a:ext cx="9115123" cy="3856728"/>
            <a:chOff x="2030931" y="1247845"/>
            <a:chExt cx="9115123" cy="3856728"/>
          </a:xfrm>
        </p:grpSpPr>
        <p:cxnSp>
          <p:nvCxnSpPr>
            <p:cNvPr id="10" name="Straight Arrow Connector 9">
              <a:extLst>
                <a:ext uri="{FF2B5EF4-FFF2-40B4-BE49-F238E27FC236}">
                  <a16:creationId xmlns:a16="http://schemas.microsoft.com/office/drawing/2014/main" id="{9ACA2537-904B-7049-A48B-63F23AD27D9D}"/>
                </a:ext>
              </a:extLst>
            </p:cNvPr>
            <p:cNvCxnSpPr>
              <a:cxnSpLocks/>
            </p:cNvCxnSpPr>
            <p:nvPr/>
          </p:nvCxnSpPr>
          <p:spPr>
            <a:xfrm flipH="1">
              <a:off x="2030931" y="2912165"/>
              <a:ext cx="5398359" cy="812812"/>
            </a:xfrm>
            <a:prstGeom prst="straightConnector1">
              <a:avLst/>
            </a:prstGeom>
            <a:ln w="95250">
              <a:solidFill>
                <a:srgbClr val="FFD966"/>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rotWithShape="1">
            <a:blip r:embed="rId8" cstate="email">
              <a:extLst>
                <a:ext uri="{28A0092B-C50C-407E-A947-70E740481C1C}">
                  <a14:useLocalDpi xmlns:a14="http://schemas.microsoft.com/office/drawing/2010/main"/>
                </a:ext>
              </a:extLst>
            </a:blip>
            <a:srcRect l="-8513" t="-15938"/>
            <a:stretch/>
          </p:blipFill>
          <p:spPr>
            <a:xfrm>
              <a:off x="7333689" y="1247845"/>
              <a:ext cx="3812365" cy="3856728"/>
            </a:xfrm>
            <a:prstGeom prst="ellipse">
              <a:avLst/>
            </a:prstGeom>
            <a:solidFill>
              <a:srgbClr val="FFFFFF"/>
            </a:solidFill>
            <a:ln w="76200">
              <a:solidFill>
                <a:srgbClr val="FFD966"/>
              </a:solidFill>
            </a:ln>
          </p:spPr>
        </p:pic>
      </p:grpSp>
    </p:spTree>
    <p:extLst>
      <p:ext uri="{BB962C8B-B14F-4D97-AF65-F5344CB8AC3E}">
        <p14:creationId xmlns:p14="http://schemas.microsoft.com/office/powerpoint/2010/main" val="4079308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900" decel="100000" fill="hold"/>
                                        <p:tgtEl>
                                          <p:spTgt spid="1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8C215E0B-CE52-CA41-B574-CBC4BD74EC3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3548225"/>
            <a:ext cx="12192001" cy="3309774"/>
          </a:xfrm>
          <a:prstGeom prst="rect">
            <a:avLst/>
          </a:prstGeom>
        </p:spPr>
      </p:pic>
      <p:sp>
        <p:nvSpPr>
          <p:cNvPr id="9" name="TextBox 8">
            <a:extLst>
              <a:ext uri="{FF2B5EF4-FFF2-40B4-BE49-F238E27FC236}">
                <a16:creationId xmlns:a16="http://schemas.microsoft.com/office/drawing/2014/main" id="{DA35A4D3-201C-BC42-AD80-5F413BDA1991}"/>
              </a:ext>
            </a:extLst>
          </p:cNvPr>
          <p:cNvSpPr txBox="1"/>
          <p:nvPr/>
        </p:nvSpPr>
        <p:spPr>
          <a:xfrm>
            <a:off x="591406" y="342320"/>
            <a:ext cx="11143629" cy="707886"/>
          </a:xfrm>
          <a:prstGeom prst="rect">
            <a:avLst/>
          </a:prstGeom>
          <a:noFill/>
        </p:spPr>
        <p:txBody>
          <a:bodyPr wrap="square" rtlCol="0">
            <a:spAutoFit/>
          </a:bodyPr>
          <a:lstStyle/>
          <a:p>
            <a:r>
              <a:rPr lang="en-GB" sz="4000" b="1" dirty="0" err="1">
                <a:solidFill>
                  <a:srgbClr val="4E6A84"/>
                </a:solidFill>
                <a:latin typeface="Fredoka One" panose="02000000000000000000" pitchFamily="2" charset="77"/>
              </a:rPr>
              <a:t>Cymharu</a:t>
            </a:r>
            <a:r>
              <a:rPr lang="en-GB" sz="4000" b="1" dirty="0">
                <a:solidFill>
                  <a:srgbClr val="4E6A84"/>
                </a:solidFill>
                <a:latin typeface="Fredoka One" panose="02000000000000000000" pitchFamily="2" charset="77"/>
              </a:rPr>
              <a:t> </a:t>
            </a:r>
            <a:r>
              <a:rPr lang="en-GB" sz="4000" b="1" dirty="0" err="1">
                <a:solidFill>
                  <a:srgbClr val="4E6A84"/>
                </a:solidFill>
                <a:latin typeface="Fredoka One" panose="02000000000000000000" pitchFamily="2" charset="77"/>
              </a:rPr>
              <a:t>Mapiau</a:t>
            </a:r>
            <a:r>
              <a:rPr lang="en-GB" sz="4000" b="1" dirty="0">
                <a:solidFill>
                  <a:srgbClr val="4E6A84"/>
                </a:solidFill>
                <a:latin typeface="Fredoka One" panose="02000000000000000000" pitchFamily="2" charset="77"/>
              </a:rPr>
              <a:t> </a:t>
            </a:r>
            <a:r>
              <a:rPr lang="en-GB" sz="4000" b="1" dirty="0">
                <a:solidFill>
                  <a:srgbClr val="D78643"/>
                </a:solidFill>
                <a:latin typeface="Fredoka One" panose="02000000000000000000" pitchFamily="2" charset="77"/>
              </a:rPr>
              <a:t>- Cam 4</a:t>
            </a:r>
            <a:endParaRPr lang="en-US" sz="4000" dirty="0">
              <a:solidFill>
                <a:srgbClr val="4E6A84"/>
              </a:solidFill>
              <a:latin typeface="Fredoka One" panose="02000000000000000000" pitchFamily="2" charset="77"/>
            </a:endParaRPr>
          </a:p>
        </p:txBody>
      </p:sp>
      <p:pic>
        <p:nvPicPr>
          <p:cNvPr id="3" name="Graphic 2">
            <a:extLst>
              <a:ext uri="{FF2B5EF4-FFF2-40B4-BE49-F238E27FC236}">
                <a16:creationId xmlns:a16="http://schemas.microsoft.com/office/drawing/2014/main" id="{C2C98C9C-3FAE-DB4A-8774-729118828316}"/>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591406" y="2973125"/>
            <a:ext cx="4457672" cy="3419338"/>
          </a:xfrm>
          <a:prstGeom prst="rect">
            <a:avLst/>
          </a:prstGeom>
        </p:spPr>
      </p:pic>
      <p:sp>
        <p:nvSpPr>
          <p:cNvPr id="12" name="TextBox 11">
            <a:extLst>
              <a:ext uri="{FF2B5EF4-FFF2-40B4-BE49-F238E27FC236}">
                <a16:creationId xmlns:a16="http://schemas.microsoft.com/office/drawing/2014/main" id="{052DA6D3-58CC-C745-A187-BB40B86A6A0D}"/>
              </a:ext>
            </a:extLst>
          </p:cNvPr>
          <p:cNvSpPr txBox="1"/>
          <p:nvPr/>
        </p:nvSpPr>
        <p:spPr>
          <a:xfrm>
            <a:off x="591407" y="1222466"/>
            <a:ext cx="10446707" cy="1938992"/>
          </a:xfrm>
          <a:prstGeom prst="rect">
            <a:avLst/>
          </a:prstGeom>
          <a:noFill/>
        </p:spPr>
        <p:txBody>
          <a:bodyPr wrap="square" rtlCol="0">
            <a:spAutoFit/>
          </a:bodyPr>
          <a:lstStyle/>
          <a:p>
            <a:r>
              <a:rPr lang="en-GB" sz="2400" dirty="0" err="1">
                <a:solidFill>
                  <a:srgbClr val="4E6A84"/>
                </a:solidFill>
                <a:latin typeface="Quicksand" panose="020B0604020202020204" charset="0"/>
              </a:rPr>
              <a:t>Gallwch</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glicio</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rhwng</a:t>
            </a:r>
            <a:r>
              <a:rPr lang="en-GB" sz="2400" dirty="0">
                <a:solidFill>
                  <a:srgbClr val="4E6A84"/>
                </a:solidFill>
                <a:latin typeface="Quicksand" panose="020B0604020202020204" charset="0"/>
              </a:rPr>
              <a:t> y </a:t>
            </a:r>
            <a:r>
              <a:rPr lang="en-GB" sz="2400" dirty="0" err="1">
                <a:solidFill>
                  <a:srgbClr val="4E6A84"/>
                </a:solidFill>
                <a:latin typeface="Quicksand" panose="020B0604020202020204" charset="0"/>
              </a:rPr>
              <a:t>gwahanol</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ddulliau</a:t>
            </a:r>
            <a:r>
              <a:rPr lang="en-GB" sz="2400" dirty="0">
                <a:solidFill>
                  <a:srgbClr val="4E6A84"/>
                </a:solidFill>
                <a:latin typeface="Quicksand" panose="020B0604020202020204" charset="0"/>
              </a:rPr>
              <a:t> o </a:t>
            </a:r>
            <a:r>
              <a:rPr lang="en-GB" sz="2400" dirty="0" err="1">
                <a:solidFill>
                  <a:srgbClr val="4E6A84"/>
                </a:solidFill>
                <a:latin typeface="Quicksand" panose="020B0604020202020204" charset="0"/>
              </a:rPr>
              <a:t>deithio</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i</a:t>
            </a:r>
            <a:r>
              <a:rPr lang="en-GB" sz="2400" dirty="0">
                <a:solidFill>
                  <a:srgbClr val="4E6A84"/>
                </a:solidFill>
                <a:latin typeface="Quicksand" panose="020B0604020202020204" charset="0"/>
              </a:rPr>
              <a:t> weld y </a:t>
            </a:r>
            <a:r>
              <a:rPr lang="en-GB" sz="2400" dirty="0" err="1">
                <a:solidFill>
                  <a:srgbClr val="4E6A84"/>
                </a:solidFill>
                <a:latin typeface="Quicksand" panose="020B0604020202020204" charset="0"/>
              </a:rPr>
              <a:t>llwybr</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a’r</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amcangyfrif</a:t>
            </a:r>
            <a:r>
              <a:rPr lang="en-GB" sz="2400" dirty="0">
                <a:solidFill>
                  <a:srgbClr val="4E6A84"/>
                </a:solidFill>
                <a:latin typeface="Quicksand" panose="020B0604020202020204" charset="0"/>
              </a:rPr>
              <a:t> o </a:t>
            </a:r>
            <a:r>
              <a:rPr lang="en-GB" sz="2400" dirty="0" err="1">
                <a:solidFill>
                  <a:srgbClr val="4E6A84"/>
                </a:solidFill>
                <a:latin typeface="Quicksand" panose="020B0604020202020204" charset="0"/>
              </a:rPr>
              <a:t>amseroedd</a:t>
            </a:r>
            <a:r>
              <a:rPr lang="en-GB" sz="2400" dirty="0">
                <a:solidFill>
                  <a:srgbClr val="4E6A84"/>
                </a:solidFill>
                <a:latin typeface="Quicksand" panose="020B0604020202020204" charset="0"/>
              </a:rPr>
              <a:t> y </a:t>
            </a:r>
            <a:r>
              <a:rPr lang="en-GB" sz="2400" dirty="0" err="1">
                <a:solidFill>
                  <a:srgbClr val="4E6A84"/>
                </a:solidFill>
                <a:latin typeface="Quicksand" panose="020B0604020202020204" charset="0"/>
              </a:rPr>
              <a:t>siwrneiau</a:t>
            </a:r>
            <a:r>
              <a:rPr lang="en-GB" sz="2400" dirty="0">
                <a:solidFill>
                  <a:srgbClr val="4E6A84"/>
                </a:solidFill>
                <a:latin typeface="Quicksand" panose="020B0604020202020204" charset="0"/>
              </a:rPr>
              <a:t>. </a:t>
            </a:r>
          </a:p>
          <a:p>
            <a:r>
              <a:rPr lang="en-GB" sz="2400" dirty="0" err="1">
                <a:solidFill>
                  <a:srgbClr val="4E6A84"/>
                </a:solidFill>
                <a:latin typeface="Quicksand" panose="020B0604020202020204" charset="0"/>
              </a:rPr>
              <a:t>Edrychwch</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yn</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agos</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ar</a:t>
            </a:r>
            <a:r>
              <a:rPr lang="en-GB" sz="2400" dirty="0">
                <a:solidFill>
                  <a:srgbClr val="4E6A84"/>
                </a:solidFill>
                <a:latin typeface="Quicksand" panose="020B0604020202020204" charset="0"/>
              </a:rPr>
              <a:t> y </a:t>
            </a:r>
            <a:r>
              <a:rPr lang="en-GB" sz="2400" dirty="0" err="1">
                <a:solidFill>
                  <a:srgbClr val="4E6A84"/>
                </a:solidFill>
                <a:latin typeface="Quicksand" panose="020B0604020202020204" charset="0"/>
              </a:rPr>
              <a:t>dewisiadau</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cludiant</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cyhoeddus</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gan</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ei</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fod</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yn</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gymysgedd</a:t>
            </a:r>
            <a:r>
              <a:rPr lang="en-GB" sz="2400" dirty="0">
                <a:solidFill>
                  <a:srgbClr val="4E6A84"/>
                </a:solidFill>
                <a:latin typeface="Quicksand" panose="020B0604020202020204" charset="0"/>
              </a:rPr>
              <a:t> o </a:t>
            </a:r>
            <a:r>
              <a:rPr lang="en-GB" sz="2400" dirty="0" err="1">
                <a:solidFill>
                  <a:srgbClr val="4E6A84"/>
                </a:solidFill>
                <a:latin typeface="Quicksand" panose="020B0604020202020204" charset="0"/>
              </a:rPr>
              <a:t>siwrneiau</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bws</a:t>
            </a:r>
            <a:r>
              <a:rPr lang="en-GB" sz="2400" dirty="0">
                <a:solidFill>
                  <a:srgbClr val="4E6A84"/>
                </a:solidFill>
                <a:latin typeface="Quicksand" panose="020B0604020202020204" charset="0"/>
              </a:rPr>
              <a:t> a </a:t>
            </a:r>
            <a:r>
              <a:rPr lang="en-GB" sz="2400" dirty="0" err="1">
                <a:solidFill>
                  <a:srgbClr val="4E6A84"/>
                </a:solidFill>
                <a:latin typeface="Quicksand" panose="020B0604020202020204" charset="0"/>
              </a:rPr>
              <a:t>thrên</a:t>
            </a:r>
            <a:r>
              <a:rPr lang="en-GB" sz="2400" dirty="0">
                <a:solidFill>
                  <a:srgbClr val="4E6A84"/>
                </a:solidFill>
                <a:latin typeface="Quicksand" panose="020B0604020202020204" charset="0"/>
              </a:rPr>
              <a:t>.</a:t>
            </a:r>
          </a:p>
          <a:p>
            <a:endParaRPr lang="en-GB" sz="2400" dirty="0">
              <a:solidFill>
                <a:srgbClr val="4E6A84"/>
              </a:solidFill>
              <a:latin typeface="Quicksand" pitchFamily="2" charset="77"/>
            </a:endParaRPr>
          </a:p>
        </p:txBody>
      </p:sp>
      <p:pic>
        <p:nvPicPr>
          <p:cNvPr id="4" name="Picture 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80621" y="3264979"/>
            <a:ext cx="3874259" cy="1930607"/>
          </a:xfrm>
          <a:prstGeom prst="rect">
            <a:avLst/>
          </a:prstGeom>
        </p:spPr>
      </p:pic>
      <p:pic>
        <p:nvPicPr>
          <p:cNvPr id="11" name="Picture 10" descr="A picture containing logo&#10;&#10;Description automatically generated">
            <a:extLst>
              <a:ext uri="{FF2B5EF4-FFF2-40B4-BE49-F238E27FC236}">
                <a16:creationId xmlns:a16="http://schemas.microsoft.com/office/drawing/2014/main" id="{326DB6F5-59D9-2C49-A02C-E390B65C17CB}"/>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1362389" y="3370165"/>
            <a:ext cx="571015" cy="803352"/>
          </a:xfrm>
          <a:prstGeom prst="rect">
            <a:avLst/>
          </a:prstGeom>
        </p:spPr>
      </p:pic>
      <p:grpSp>
        <p:nvGrpSpPr>
          <p:cNvPr id="2" name="Group 1"/>
          <p:cNvGrpSpPr/>
          <p:nvPr/>
        </p:nvGrpSpPr>
        <p:grpSpPr>
          <a:xfrm>
            <a:off x="1933404" y="2553168"/>
            <a:ext cx="8952769" cy="3664753"/>
            <a:chOff x="1933404" y="2553168"/>
            <a:chExt cx="8952769" cy="3664753"/>
          </a:xfrm>
        </p:grpSpPr>
        <p:cxnSp>
          <p:nvCxnSpPr>
            <p:cNvPr id="10" name="Straight Arrow Connector 9">
              <a:extLst>
                <a:ext uri="{FF2B5EF4-FFF2-40B4-BE49-F238E27FC236}">
                  <a16:creationId xmlns:a16="http://schemas.microsoft.com/office/drawing/2014/main" id="{9ACA2537-904B-7049-A48B-63F23AD27D9D}"/>
                </a:ext>
              </a:extLst>
            </p:cNvPr>
            <p:cNvCxnSpPr>
              <a:cxnSpLocks/>
            </p:cNvCxnSpPr>
            <p:nvPr/>
          </p:nvCxnSpPr>
          <p:spPr>
            <a:xfrm flipH="1" flipV="1">
              <a:off x="1933404" y="3396666"/>
              <a:ext cx="5247043" cy="431940"/>
            </a:xfrm>
            <a:prstGeom prst="straightConnector1">
              <a:avLst/>
            </a:prstGeom>
            <a:ln w="95250">
              <a:solidFill>
                <a:srgbClr val="FFD966"/>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rotWithShape="1">
            <a:blip r:embed="rId8" cstate="email">
              <a:extLst>
                <a:ext uri="{28A0092B-C50C-407E-A947-70E740481C1C}">
                  <a14:useLocalDpi xmlns:a14="http://schemas.microsoft.com/office/drawing/2010/main"/>
                </a:ext>
              </a:extLst>
            </a:blip>
            <a:srcRect l="-8047" t="-31600"/>
            <a:stretch/>
          </p:blipFill>
          <p:spPr>
            <a:xfrm>
              <a:off x="7111123" y="2553168"/>
              <a:ext cx="3775050" cy="3664753"/>
            </a:xfrm>
            <a:prstGeom prst="ellipse">
              <a:avLst/>
            </a:prstGeom>
            <a:solidFill>
              <a:srgbClr val="FFFFFF"/>
            </a:solidFill>
            <a:ln w="76200">
              <a:solidFill>
                <a:srgbClr val="FFD966"/>
              </a:solidFill>
            </a:ln>
          </p:spPr>
        </p:pic>
      </p:grpSp>
    </p:spTree>
    <p:extLst>
      <p:ext uri="{BB962C8B-B14F-4D97-AF65-F5344CB8AC3E}">
        <p14:creationId xmlns:p14="http://schemas.microsoft.com/office/powerpoint/2010/main" val="729416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900" decel="100000" fill="hold"/>
                                        <p:tgtEl>
                                          <p:spTgt spid="1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8C215E0B-CE52-CA41-B574-CBC4BD74EC3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4391526"/>
            <a:ext cx="12192001" cy="2466472"/>
          </a:xfrm>
          <a:prstGeom prst="rect">
            <a:avLst/>
          </a:prstGeom>
        </p:spPr>
      </p:pic>
      <p:sp>
        <p:nvSpPr>
          <p:cNvPr id="12" name="TextBox 11">
            <a:extLst>
              <a:ext uri="{FF2B5EF4-FFF2-40B4-BE49-F238E27FC236}">
                <a16:creationId xmlns:a16="http://schemas.microsoft.com/office/drawing/2014/main" id="{052DA6D3-58CC-C745-A187-BB40B86A6A0D}"/>
              </a:ext>
            </a:extLst>
          </p:cNvPr>
          <p:cNvSpPr txBox="1"/>
          <p:nvPr/>
        </p:nvSpPr>
        <p:spPr>
          <a:xfrm>
            <a:off x="794323" y="1518250"/>
            <a:ext cx="7127269" cy="2123658"/>
          </a:xfrm>
          <a:prstGeom prst="rect">
            <a:avLst/>
          </a:prstGeom>
          <a:noFill/>
        </p:spPr>
        <p:txBody>
          <a:bodyPr wrap="square" rtlCol="0">
            <a:spAutoFit/>
          </a:bodyPr>
          <a:lstStyle/>
          <a:p>
            <a:r>
              <a:rPr lang="en-GB" sz="2200" dirty="0" err="1">
                <a:solidFill>
                  <a:srgbClr val="4E6A84"/>
                </a:solidFill>
                <a:latin typeface="Quicksand" panose="020B0604020202020204" charset="0"/>
              </a:rPr>
              <a:t>Rŵan</a:t>
            </a:r>
            <a:r>
              <a:rPr lang="en-GB" sz="2200" dirty="0">
                <a:solidFill>
                  <a:srgbClr val="4E6A84"/>
                </a:solidFill>
                <a:latin typeface="Quicksand" panose="020B0604020202020204" charset="0"/>
              </a:rPr>
              <a:t> </a:t>
            </a:r>
            <a:r>
              <a:rPr lang="en-GB" sz="2200" dirty="0" err="1">
                <a:solidFill>
                  <a:srgbClr val="4E6A84"/>
                </a:solidFill>
                <a:latin typeface="Quicksand" panose="020B0604020202020204" charset="0"/>
              </a:rPr>
              <a:t>rhaid</a:t>
            </a:r>
            <a:r>
              <a:rPr lang="en-GB" sz="2200" dirty="0">
                <a:solidFill>
                  <a:srgbClr val="4E6A84"/>
                </a:solidFill>
                <a:latin typeface="Quicksand" panose="020B0604020202020204" charset="0"/>
              </a:rPr>
              <a:t> </a:t>
            </a:r>
            <a:r>
              <a:rPr lang="en-GB" sz="2200" dirty="0" err="1">
                <a:solidFill>
                  <a:srgbClr val="4E6A84"/>
                </a:solidFill>
                <a:latin typeface="Quicksand" panose="020B0604020202020204" charset="0"/>
              </a:rPr>
              <a:t>creu</a:t>
            </a:r>
            <a:r>
              <a:rPr lang="en-GB" sz="2200" dirty="0">
                <a:solidFill>
                  <a:srgbClr val="4E6A84"/>
                </a:solidFill>
                <a:latin typeface="Quicksand" panose="020B0604020202020204" charset="0"/>
              </a:rPr>
              <a:t> </a:t>
            </a:r>
            <a:r>
              <a:rPr lang="en-GB" sz="2200" dirty="0" err="1">
                <a:solidFill>
                  <a:srgbClr val="4E6A84"/>
                </a:solidFill>
                <a:latin typeface="Quicksand" panose="020B0604020202020204" charset="0"/>
              </a:rPr>
              <a:t>tabl</a:t>
            </a:r>
            <a:r>
              <a:rPr lang="en-GB" sz="2200" dirty="0">
                <a:solidFill>
                  <a:srgbClr val="4E6A84"/>
                </a:solidFill>
                <a:latin typeface="Quicksand" panose="020B0604020202020204" charset="0"/>
              </a:rPr>
              <a:t> </a:t>
            </a:r>
            <a:r>
              <a:rPr lang="en-GB" sz="2200" dirty="0" err="1">
                <a:solidFill>
                  <a:srgbClr val="4E6A84"/>
                </a:solidFill>
                <a:latin typeface="Quicksand" panose="020B0604020202020204" charset="0"/>
              </a:rPr>
              <a:t>i</a:t>
            </a:r>
            <a:r>
              <a:rPr lang="en-GB" sz="2200" dirty="0">
                <a:solidFill>
                  <a:srgbClr val="4E6A84"/>
                </a:solidFill>
                <a:latin typeface="Quicksand" panose="020B0604020202020204" charset="0"/>
              </a:rPr>
              <a:t> </a:t>
            </a:r>
            <a:r>
              <a:rPr lang="en-GB" sz="2200" dirty="0" err="1">
                <a:solidFill>
                  <a:srgbClr val="4E6A84"/>
                </a:solidFill>
                <a:latin typeface="Quicksand" panose="020B0604020202020204" charset="0"/>
              </a:rPr>
              <a:t>ddangos</a:t>
            </a:r>
            <a:r>
              <a:rPr lang="en-GB" sz="2200" dirty="0">
                <a:solidFill>
                  <a:srgbClr val="4E6A84"/>
                </a:solidFill>
                <a:latin typeface="Quicksand" panose="020B0604020202020204" charset="0"/>
              </a:rPr>
              <a:t> </a:t>
            </a:r>
            <a:r>
              <a:rPr lang="en-GB" sz="2200" dirty="0" err="1">
                <a:solidFill>
                  <a:srgbClr val="4E6A84"/>
                </a:solidFill>
                <a:latin typeface="Quicksand" panose="020B0604020202020204" charset="0"/>
              </a:rPr>
              <a:t>amseroedd</a:t>
            </a:r>
            <a:r>
              <a:rPr lang="en-GB" sz="2200" dirty="0">
                <a:solidFill>
                  <a:srgbClr val="4E6A84"/>
                </a:solidFill>
                <a:latin typeface="Quicksand" panose="020B0604020202020204" charset="0"/>
              </a:rPr>
              <a:t> </a:t>
            </a:r>
            <a:r>
              <a:rPr lang="en-GB" sz="2200" dirty="0" err="1">
                <a:solidFill>
                  <a:srgbClr val="4E6A84"/>
                </a:solidFill>
                <a:latin typeface="Quicksand" panose="020B0604020202020204" charset="0"/>
              </a:rPr>
              <a:t>siwrneiau</a:t>
            </a:r>
            <a:r>
              <a:rPr lang="en-GB" sz="2200" dirty="0">
                <a:solidFill>
                  <a:srgbClr val="4E6A84"/>
                </a:solidFill>
                <a:latin typeface="Quicksand" panose="020B0604020202020204" charset="0"/>
              </a:rPr>
              <a:t> </a:t>
            </a:r>
            <a:r>
              <a:rPr lang="en-GB" sz="2200" dirty="0" err="1">
                <a:solidFill>
                  <a:srgbClr val="4E6A84"/>
                </a:solidFill>
                <a:latin typeface="Quicksand" panose="020B0604020202020204" charset="0"/>
              </a:rPr>
              <a:t>gwahanol</a:t>
            </a:r>
            <a:r>
              <a:rPr lang="en-GB" sz="2200" dirty="0">
                <a:solidFill>
                  <a:srgbClr val="4E6A84"/>
                </a:solidFill>
                <a:latin typeface="Quicksand" panose="020B0604020202020204" charset="0"/>
              </a:rPr>
              <a:t> o </a:t>
            </a:r>
            <a:r>
              <a:rPr lang="en-GB" sz="2200" dirty="0" err="1">
                <a:solidFill>
                  <a:srgbClr val="4E6A84"/>
                </a:solidFill>
                <a:latin typeface="Quicksand" panose="020B0604020202020204" charset="0"/>
              </a:rPr>
              <a:t>Langollen</a:t>
            </a:r>
            <a:r>
              <a:rPr lang="en-GB" sz="2200" dirty="0">
                <a:solidFill>
                  <a:srgbClr val="4E6A84"/>
                </a:solidFill>
                <a:latin typeface="Quicksand" panose="020B0604020202020204" charset="0"/>
              </a:rPr>
              <a:t> </a:t>
            </a:r>
            <a:r>
              <a:rPr lang="en-GB" sz="2200" dirty="0" err="1">
                <a:solidFill>
                  <a:srgbClr val="4E6A84"/>
                </a:solidFill>
                <a:latin typeface="Quicksand" panose="020B0604020202020204" charset="0"/>
              </a:rPr>
              <a:t>i</a:t>
            </a:r>
            <a:r>
              <a:rPr lang="en-GB" sz="2200" dirty="0">
                <a:solidFill>
                  <a:srgbClr val="4E6A84"/>
                </a:solidFill>
                <a:latin typeface="Quicksand" panose="020B0604020202020204" charset="0"/>
              </a:rPr>
              <a:t> </a:t>
            </a:r>
            <a:r>
              <a:rPr lang="en-GB" sz="2200" dirty="0" err="1">
                <a:solidFill>
                  <a:srgbClr val="4E6A84"/>
                </a:solidFill>
                <a:latin typeface="Quicksand" panose="020B0604020202020204" charset="0"/>
              </a:rPr>
              <a:t>Lanelwy</a:t>
            </a:r>
            <a:r>
              <a:rPr lang="en-GB" sz="2200" dirty="0">
                <a:solidFill>
                  <a:srgbClr val="4E6A84"/>
                </a:solidFill>
                <a:latin typeface="Quicksand" panose="020B0604020202020204" charset="0"/>
              </a:rPr>
              <a:t> </a:t>
            </a:r>
            <a:r>
              <a:rPr lang="en-GB" sz="2200" dirty="0" err="1">
                <a:solidFill>
                  <a:srgbClr val="4E6A84"/>
                </a:solidFill>
                <a:latin typeface="Quicksand" panose="020B0604020202020204" charset="0"/>
              </a:rPr>
              <a:t>yn</a:t>
            </a:r>
            <a:r>
              <a:rPr lang="en-GB" sz="2200" dirty="0">
                <a:solidFill>
                  <a:srgbClr val="4E6A84"/>
                </a:solidFill>
                <a:latin typeface="Quicksand" panose="020B0604020202020204" charset="0"/>
              </a:rPr>
              <a:t> y </a:t>
            </a:r>
            <a:r>
              <a:rPr lang="en-GB" sz="2200" dirty="0" err="1">
                <a:solidFill>
                  <a:srgbClr val="4E6A84"/>
                </a:solidFill>
                <a:latin typeface="Quicksand" panose="020B0604020202020204" charset="0"/>
              </a:rPr>
              <a:t>gorffennol</a:t>
            </a:r>
            <a:r>
              <a:rPr lang="en-GB" sz="2200" dirty="0">
                <a:solidFill>
                  <a:srgbClr val="4E6A84"/>
                </a:solidFill>
                <a:latin typeface="Quicksand" panose="020B0604020202020204" charset="0"/>
              </a:rPr>
              <a:t> </a:t>
            </a:r>
            <a:r>
              <a:rPr lang="en-GB" sz="2200" dirty="0" err="1">
                <a:solidFill>
                  <a:srgbClr val="4E6A84"/>
                </a:solidFill>
                <a:latin typeface="Quicksand" panose="020B0604020202020204" charset="0"/>
              </a:rPr>
              <a:t>a’r</a:t>
            </a:r>
            <a:r>
              <a:rPr lang="en-GB" sz="2200" dirty="0">
                <a:solidFill>
                  <a:srgbClr val="4E6A84"/>
                </a:solidFill>
                <a:latin typeface="Quicksand" panose="020B0604020202020204" charset="0"/>
              </a:rPr>
              <a:t> </a:t>
            </a:r>
            <a:r>
              <a:rPr lang="en-GB" sz="2200" dirty="0" err="1">
                <a:solidFill>
                  <a:srgbClr val="4E6A84"/>
                </a:solidFill>
                <a:latin typeface="Quicksand" panose="020B0604020202020204" charset="0"/>
              </a:rPr>
              <a:t>presennol</a:t>
            </a:r>
            <a:r>
              <a:rPr lang="en-GB" sz="2200" dirty="0">
                <a:solidFill>
                  <a:srgbClr val="4E6A84"/>
                </a:solidFill>
                <a:latin typeface="Quicksand" panose="020B0604020202020204" charset="0"/>
              </a:rPr>
              <a:t>. </a:t>
            </a:r>
          </a:p>
          <a:p>
            <a:endParaRPr lang="en-GB" sz="2200" dirty="0">
              <a:solidFill>
                <a:srgbClr val="4E6A84"/>
              </a:solidFill>
              <a:latin typeface="Quicksand" panose="020B0604020202020204" charset="0"/>
            </a:endParaRPr>
          </a:p>
          <a:p>
            <a:r>
              <a:rPr lang="en-GB" sz="2200" dirty="0" err="1">
                <a:solidFill>
                  <a:srgbClr val="4E6A84"/>
                </a:solidFill>
                <a:latin typeface="Quicksand" panose="020B0604020202020204" charset="0"/>
              </a:rPr>
              <a:t>Llenwch</a:t>
            </a:r>
            <a:r>
              <a:rPr lang="en-GB" sz="2200" dirty="0">
                <a:solidFill>
                  <a:srgbClr val="4E6A84"/>
                </a:solidFill>
                <a:latin typeface="Quicksand" panose="020B0604020202020204" charset="0"/>
              </a:rPr>
              <a:t> y </a:t>
            </a:r>
            <a:r>
              <a:rPr lang="en-GB" sz="2200" dirty="0" err="1">
                <a:solidFill>
                  <a:srgbClr val="4E6A84"/>
                </a:solidFill>
                <a:latin typeface="Quicksand" panose="020B0604020202020204" charset="0"/>
              </a:rPr>
              <a:t>tabl</a:t>
            </a:r>
            <a:r>
              <a:rPr lang="en-GB" sz="2200" dirty="0">
                <a:solidFill>
                  <a:srgbClr val="4E6A84"/>
                </a:solidFill>
                <a:latin typeface="Quicksand" panose="020B0604020202020204" charset="0"/>
              </a:rPr>
              <a:t> </a:t>
            </a:r>
            <a:r>
              <a:rPr lang="en-GB" sz="2200" dirty="0" err="1">
                <a:solidFill>
                  <a:srgbClr val="4E6A84"/>
                </a:solidFill>
                <a:latin typeface="Quicksand" panose="020B0604020202020204" charset="0"/>
              </a:rPr>
              <a:t>i</a:t>
            </a:r>
            <a:r>
              <a:rPr lang="en-GB" sz="2200" dirty="0">
                <a:solidFill>
                  <a:srgbClr val="4E6A84"/>
                </a:solidFill>
                <a:latin typeface="Quicksand" panose="020B0604020202020204" charset="0"/>
              </a:rPr>
              <a:t> </a:t>
            </a:r>
            <a:r>
              <a:rPr lang="en-GB" sz="2200" dirty="0" err="1">
                <a:solidFill>
                  <a:srgbClr val="4E6A84"/>
                </a:solidFill>
                <a:latin typeface="Quicksand" panose="020B0604020202020204" charset="0"/>
              </a:rPr>
              <a:t>ddangos</a:t>
            </a:r>
            <a:r>
              <a:rPr lang="en-GB" sz="2200" dirty="0">
                <a:solidFill>
                  <a:srgbClr val="4E6A84"/>
                </a:solidFill>
                <a:latin typeface="Quicksand" panose="020B0604020202020204" charset="0"/>
              </a:rPr>
              <a:t> </a:t>
            </a:r>
            <a:r>
              <a:rPr lang="en-GB" sz="2200" dirty="0" err="1">
                <a:solidFill>
                  <a:srgbClr val="4E6A84"/>
                </a:solidFill>
                <a:latin typeface="Quicksand" panose="020B0604020202020204" charset="0"/>
              </a:rPr>
              <a:t>yr</a:t>
            </a:r>
            <a:r>
              <a:rPr lang="en-GB" sz="2200" dirty="0">
                <a:solidFill>
                  <a:srgbClr val="4E6A84"/>
                </a:solidFill>
                <a:latin typeface="Quicksand" panose="020B0604020202020204" charset="0"/>
              </a:rPr>
              <a:t> </a:t>
            </a:r>
            <a:r>
              <a:rPr lang="en-GB" sz="2200" dirty="0" err="1">
                <a:solidFill>
                  <a:srgbClr val="4E6A84"/>
                </a:solidFill>
                <a:latin typeface="Quicksand" panose="020B0604020202020204" charset="0"/>
              </a:rPr>
              <a:t>hyn</a:t>
            </a:r>
            <a:r>
              <a:rPr lang="en-GB" sz="2200" dirty="0">
                <a:solidFill>
                  <a:srgbClr val="4E6A84"/>
                </a:solidFill>
                <a:latin typeface="Quicksand" panose="020B0604020202020204" charset="0"/>
              </a:rPr>
              <a:t> </a:t>
            </a:r>
            <a:r>
              <a:rPr lang="en-GB" sz="2200" dirty="0" err="1">
                <a:solidFill>
                  <a:srgbClr val="4E6A84"/>
                </a:solidFill>
                <a:latin typeface="Quicksand" panose="020B0604020202020204" charset="0"/>
              </a:rPr>
              <a:t>yr</a:t>
            </a:r>
            <a:r>
              <a:rPr lang="en-GB" sz="2200" dirty="0">
                <a:solidFill>
                  <a:srgbClr val="4E6A84"/>
                </a:solidFill>
                <a:latin typeface="Quicksand" panose="020B0604020202020204" charset="0"/>
              </a:rPr>
              <a:t> </a:t>
            </a:r>
            <a:r>
              <a:rPr lang="en-GB" sz="2200" dirty="0" err="1">
                <a:solidFill>
                  <a:srgbClr val="4E6A84"/>
                </a:solidFill>
                <a:latin typeface="Quicksand" panose="020B0604020202020204" charset="0"/>
              </a:rPr>
              <a:t>ydych</a:t>
            </a:r>
            <a:r>
              <a:rPr lang="en-GB" sz="2200" dirty="0">
                <a:solidFill>
                  <a:srgbClr val="4E6A84"/>
                </a:solidFill>
                <a:latin typeface="Quicksand" panose="020B0604020202020204" charset="0"/>
              </a:rPr>
              <a:t> </a:t>
            </a:r>
            <a:r>
              <a:rPr lang="en-GB" sz="2200" dirty="0" err="1">
                <a:solidFill>
                  <a:srgbClr val="4E6A84"/>
                </a:solidFill>
                <a:latin typeface="Quicksand" panose="020B0604020202020204" charset="0"/>
              </a:rPr>
              <a:t>wedi’i</a:t>
            </a:r>
            <a:r>
              <a:rPr lang="en-GB" sz="2200" dirty="0">
                <a:solidFill>
                  <a:srgbClr val="4E6A84"/>
                </a:solidFill>
                <a:latin typeface="Quicksand" panose="020B0604020202020204" charset="0"/>
              </a:rPr>
              <a:t> </a:t>
            </a:r>
            <a:r>
              <a:rPr lang="en-GB" sz="2200" dirty="0" err="1">
                <a:solidFill>
                  <a:srgbClr val="4E6A84"/>
                </a:solidFill>
                <a:latin typeface="Quicksand" panose="020B0604020202020204" charset="0"/>
              </a:rPr>
              <a:t>ddarganfod</a:t>
            </a:r>
            <a:r>
              <a:rPr lang="en-GB" sz="2200" dirty="0">
                <a:solidFill>
                  <a:srgbClr val="4E6A84"/>
                </a:solidFill>
                <a:latin typeface="Quicksand" panose="020B0604020202020204" charset="0"/>
              </a:rPr>
              <a:t>.</a:t>
            </a:r>
          </a:p>
        </p:txBody>
      </p:sp>
      <p:graphicFrame>
        <p:nvGraphicFramePr>
          <p:cNvPr id="13" name="Table 2">
            <a:extLst>
              <a:ext uri="{FF2B5EF4-FFF2-40B4-BE49-F238E27FC236}">
                <a16:creationId xmlns:a16="http://schemas.microsoft.com/office/drawing/2014/main" id="{18D0D645-6E51-7E46-B25D-C8193745C8E1}"/>
              </a:ext>
            </a:extLst>
          </p:cNvPr>
          <p:cNvGraphicFramePr>
            <a:graphicFrameLocks noGrp="1"/>
          </p:cNvGraphicFramePr>
          <p:nvPr>
            <p:extLst>
              <p:ext uri="{D42A27DB-BD31-4B8C-83A1-F6EECF244321}">
                <p14:modId xmlns:p14="http://schemas.microsoft.com/office/powerpoint/2010/main" val="2803270044"/>
              </p:ext>
            </p:extLst>
          </p:nvPr>
        </p:nvGraphicFramePr>
        <p:xfrm>
          <a:off x="924026" y="4004512"/>
          <a:ext cx="10343941" cy="2297322"/>
        </p:xfrm>
        <a:graphic>
          <a:graphicData uri="http://schemas.openxmlformats.org/drawingml/2006/table">
            <a:tbl>
              <a:tblPr firstRow="1" bandRow="1">
                <a:tableStyleId>{5C22544A-7EE6-4342-B048-85BDC9FD1C3A}</a:tableStyleId>
              </a:tblPr>
              <a:tblGrid>
                <a:gridCol w="1574245">
                  <a:extLst>
                    <a:ext uri="{9D8B030D-6E8A-4147-A177-3AD203B41FA5}">
                      <a16:colId xmlns:a16="http://schemas.microsoft.com/office/drawing/2014/main" val="3725624733"/>
                    </a:ext>
                  </a:extLst>
                </a:gridCol>
                <a:gridCol w="1078306">
                  <a:extLst>
                    <a:ext uri="{9D8B030D-6E8A-4147-A177-3AD203B41FA5}">
                      <a16:colId xmlns:a16="http://schemas.microsoft.com/office/drawing/2014/main" val="1333146250"/>
                    </a:ext>
                  </a:extLst>
                </a:gridCol>
                <a:gridCol w="1377388">
                  <a:extLst>
                    <a:ext uri="{9D8B030D-6E8A-4147-A177-3AD203B41FA5}">
                      <a16:colId xmlns:a16="http://schemas.microsoft.com/office/drawing/2014/main" val="375407895"/>
                    </a:ext>
                  </a:extLst>
                </a:gridCol>
                <a:gridCol w="1400536">
                  <a:extLst>
                    <a:ext uri="{9D8B030D-6E8A-4147-A177-3AD203B41FA5}">
                      <a16:colId xmlns:a16="http://schemas.microsoft.com/office/drawing/2014/main" val="2337026610"/>
                    </a:ext>
                  </a:extLst>
                </a:gridCol>
                <a:gridCol w="1226917">
                  <a:extLst>
                    <a:ext uri="{9D8B030D-6E8A-4147-A177-3AD203B41FA5}">
                      <a16:colId xmlns:a16="http://schemas.microsoft.com/office/drawing/2014/main" val="2897284129"/>
                    </a:ext>
                  </a:extLst>
                </a:gridCol>
                <a:gridCol w="1180617">
                  <a:extLst>
                    <a:ext uri="{9D8B030D-6E8A-4147-A177-3AD203B41FA5}">
                      <a16:colId xmlns:a16="http://schemas.microsoft.com/office/drawing/2014/main" val="1004778931"/>
                    </a:ext>
                  </a:extLst>
                </a:gridCol>
                <a:gridCol w="1238492">
                  <a:extLst>
                    <a:ext uri="{9D8B030D-6E8A-4147-A177-3AD203B41FA5}">
                      <a16:colId xmlns:a16="http://schemas.microsoft.com/office/drawing/2014/main" val="1019164493"/>
                    </a:ext>
                  </a:extLst>
                </a:gridCol>
                <a:gridCol w="1267440">
                  <a:extLst>
                    <a:ext uri="{9D8B030D-6E8A-4147-A177-3AD203B41FA5}">
                      <a16:colId xmlns:a16="http://schemas.microsoft.com/office/drawing/2014/main" val="2752760628"/>
                    </a:ext>
                  </a:extLst>
                </a:gridCol>
              </a:tblGrid>
              <a:tr h="473359">
                <a:tc>
                  <a:txBody>
                    <a:bodyPr/>
                    <a:lstStyle/>
                    <a:p>
                      <a:pPr algn="ctr"/>
                      <a:r>
                        <a:rPr lang="en-GB" sz="2000" b="1" kern="1200" dirty="0" err="1">
                          <a:solidFill>
                            <a:srgbClr val="4E6A84"/>
                          </a:solidFill>
                          <a:effectLst/>
                          <a:latin typeface="Quicksand" pitchFamily="2" charset="77"/>
                          <a:ea typeface="+mn-ea"/>
                          <a:cs typeface="+mn-cs"/>
                        </a:rPr>
                        <a:t>Blwyddyn</a:t>
                      </a:r>
                      <a:endParaRPr lang="en-US" sz="2000" b="1" dirty="0">
                        <a:solidFill>
                          <a:srgbClr val="4E6A84"/>
                        </a:solidFill>
                        <a:latin typeface="Quicksand" pitchFamily="2" charset="77"/>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D966"/>
                    </a:solidFill>
                  </a:tcPr>
                </a:tc>
                <a:tc gridSpan="7">
                  <a:txBody>
                    <a:bodyPr/>
                    <a:lstStyle/>
                    <a:p>
                      <a:pPr algn="ctr">
                        <a:spcBef>
                          <a:spcPts val="600"/>
                        </a:spcBef>
                        <a:spcAft>
                          <a:spcPts val="600"/>
                        </a:spcAft>
                      </a:pPr>
                      <a:r>
                        <a:rPr lang="en-GB" sz="2000" dirty="0" err="1">
                          <a:effectLst/>
                          <a:latin typeface="Quicksand" pitchFamily="2" charset="77"/>
                          <a:ea typeface="Calibri" panose="020F0502020204030204" pitchFamily="34" charset="0"/>
                          <a:cs typeface="Times New Roman" panose="02020603050405020304" pitchFamily="18" charset="0"/>
                        </a:rPr>
                        <a:t>Cludiant</a:t>
                      </a:r>
                      <a:endParaRPr lang="en-GB" sz="2000" dirty="0">
                        <a:effectLst/>
                        <a:latin typeface="Quicksand" pitchFamily="2" charset="77"/>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E6A84"/>
                    </a:solidFill>
                  </a:tcPr>
                </a:tc>
                <a:tc hMerge="1">
                  <a:txBody>
                    <a:bodyPr/>
                    <a:lstStyle/>
                    <a:p>
                      <a:pPr algn="ctr">
                        <a:spcBef>
                          <a:spcPts val="600"/>
                        </a:spcBef>
                        <a:spcAft>
                          <a:spcPts val="600"/>
                        </a:spcAft>
                      </a:pPr>
                      <a:endParaRPr lang="en-GB" sz="2000" dirty="0">
                        <a:effectLst/>
                        <a:latin typeface="Quicksand" pitchFamily="2" charset="77"/>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E6A84"/>
                      </a:solidFill>
                      <a:prstDash val="solid"/>
                      <a:round/>
                      <a:headEnd type="none" w="med" len="med"/>
                      <a:tailEnd type="none" w="med" len="med"/>
                    </a:lnL>
                    <a:lnR w="12700" cap="flat" cmpd="sng" algn="ctr">
                      <a:solidFill>
                        <a:srgbClr val="4E6A84"/>
                      </a:solidFill>
                      <a:prstDash val="solid"/>
                      <a:round/>
                      <a:headEnd type="none" w="med" len="med"/>
                      <a:tailEnd type="none" w="med" len="med"/>
                    </a:lnR>
                    <a:lnT w="38100" cap="flat" cmpd="sng" algn="ctr">
                      <a:solidFill>
                        <a:srgbClr val="4E6A84"/>
                      </a:solidFill>
                      <a:prstDash val="solid"/>
                      <a:round/>
                      <a:headEnd type="none" w="med" len="med"/>
                      <a:tailEnd type="none" w="med" len="med"/>
                    </a:lnT>
                    <a:lnB w="12700" cap="flat" cmpd="sng" algn="ctr">
                      <a:solidFill>
                        <a:srgbClr val="4E6A84"/>
                      </a:solidFill>
                      <a:prstDash val="solid"/>
                      <a:round/>
                      <a:headEnd type="none" w="med" len="med"/>
                      <a:tailEnd type="none" w="med" len="med"/>
                    </a:lnB>
                    <a:solidFill>
                      <a:srgbClr val="4E6A84"/>
                    </a:solidFill>
                  </a:tcPr>
                </a:tc>
                <a:tc hMerge="1">
                  <a:txBody>
                    <a:bodyPr/>
                    <a:lstStyle/>
                    <a:p>
                      <a:pPr algn="ctr">
                        <a:spcBef>
                          <a:spcPts val="600"/>
                        </a:spcBef>
                        <a:spcAft>
                          <a:spcPts val="600"/>
                        </a:spcAft>
                      </a:pPr>
                      <a:endParaRPr lang="en-GB" sz="2000" dirty="0">
                        <a:effectLst/>
                        <a:latin typeface="Quicksand" pitchFamily="2" charset="77"/>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E6A84"/>
                      </a:solidFill>
                      <a:prstDash val="solid"/>
                      <a:round/>
                      <a:headEnd type="none" w="med" len="med"/>
                      <a:tailEnd type="none" w="med" len="med"/>
                    </a:lnL>
                    <a:lnR w="12700" cap="flat" cmpd="sng" algn="ctr">
                      <a:solidFill>
                        <a:srgbClr val="4E6A84"/>
                      </a:solidFill>
                      <a:prstDash val="solid"/>
                      <a:round/>
                      <a:headEnd type="none" w="med" len="med"/>
                      <a:tailEnd type="none" w="med" len="med"/>
                    </a:lnR>
                    <a:lnT w="38100" cap="flat" cmpd="sng" algn="ctr">
                      <a:solidFill>
                        <a:srgbClr val="4E6A84"/>
                      </a:solidFill>
                      <a:prstDash val="solid"/>
                      <a:round/>
                      <a:headEnd type="none" w="med" len="med"/>
                      <a:tailEnd type="none" w="med" len="med"/>
                    </a:lnT>
                    <a:lnB w="12700" cap="flat" cmpd="sng" algn="ctr">
                      <a:solidFill>
                        <a:srgbClr val="4E6A84"/>
                      </a:solidFill>
                      <a:prstDash val="solid"/>
                      <a:round/>
                      <a:headEnd type="none" w="med" len="med"/>
                      <a:tailEnd type="none" w="med" len="med"/>
                    </a:lnB>
                    <a:solidFill>
                      <a:srgbClr val="4E6A84"/>
                    </a:solidFill>
                  </a:tcPr>
                </a:tc>
                <a:tc hMerge="1">
                  <a:txBody>
                    <a:bodyPr/>
                    <a:lstStyle/>
                    <a:p>
                      <a:pPr algn="ctr">
                        <a:spcBef>
                          <a:spcPts val="600"/>
                        </a:spcBef>
                        <a:spcAft>
                          <a:spcPts val="600"/>
                        </a:spcAft>
                      </a:pPr>
                      <a:endParaRPr lang="en-GB" sz="2000" dirty="0">
                        <a:effectLst/>
                        <a:latin typeface="Quicksand" pitchFamily="2" charset="77"/>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E6A84"/>
                      </a:solidFill>
                      <a:prstDash val="solid"/>
                      <a:round/>
                      <a:headEnd type="none" w="med" len="med"/>
                      <a:tailEnd type="none" w="med" len="med"/>
                    </a:lnL>
                    <a:lnR w="12700" cap="flat" cmpd="sng" algn="ctr">
                      <a:solidFill>
                        <a:srgbClr val="4E6A84"/>
                      </a:solidFill>
                      <a:prstDash val="solid"/>
                      <a:round/>
                      <a:headEnd type="none" w="med" len="med"/>
                      <a:tailEnd type="none" w="med" len="med"/>
                    </a:lnR>
                    <a:lnT w="38100" cap="flat" cmpd="sng" algn="ctr">
                      <a:solidFill>
                        <a:srgbClr val="4E6A84"/>
                      </a:solidFill>
                      <a:prstDash val="solid"/>
                      <a:round/>
                      <a:headEnd type="none" w="med" len="med"/>
                      <a:tailEnd type="none" w="med" len="med"/>
                    </a:lnT>
                    <a:lnB w="12700" cap="flat" cmpd="sng" algn="ctr">
                      <a:solidFill>
                        <a:srgbClr val="4E6A84"/>
                      </a:solidFill>
                      <a:prstDash val="solid"/>
                      <a:round/>
                      <a:headEnd type="none" w="med" len="med"/>
                      <a:tailEnd type="none" w="med" len="med"/>
                    </a:lnB>
                    <a:solidFill>
                      <a:srgbClr val="4E6A84"/>
                    </a:solidFill>
                  </a:tcPr>
                </a:tc>
                <a:tc hMerge="1">
                  <a:txBody>
                    <a:bodyPr/>
                    <a:lstStyle/>
                    <a:p>
                      <a:pPr algn="ctr">
                        <a:spcBef>
                          <a:spcPts val="600"/>
                        </a:spcBef>
                        <a:spcAft>
                          <a:spcPts val="600"/>
                        </a:spcAft>
                      </a:pPr>
                      <a:endParaRPr lang="en-GB" sz="2000" dirty="0">
                        <a:effectLst/>
                        <a:latin typeface="Quicksand" pitchFamily="2" charset="77"/>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E6A84"/>
                      </a:solidFill>
                      <a:prstDash val="solid"/>
                      <a:round/>
                      <a:headEnd type="none" w="med" len="med"/>
                      <a:tailEnd type="none" w="med" len="med"/>
                    </a:lnL>
                    <a:lnR w="12700" cap="flat" cmpd="sng" algn="ctr">
                      <a:solidFill>
                        <a:srgbClr val="4E6A84"/>
                      </a:solidFill>
                      <a:prstDash val="solid"/>
                      <a:round/>
                      <a:headEnd type="none" w="med" len="med"/>
                      <a:tailEnd type="none" w="med" len="med"/>
                    </a:lnR>
                    <a:lnT w="38100" cap="flat" cmpd="sng" algn="ctr">
                      <a:solidFill>
                        <a:srgbClr val="4E6A84"/>
                      </a:solidFill>
                      <a:prstDash val="solid"/>
                      <a:round/>
                      <a:headEnd type="none" w="med" len="med"/>
                      <a:tailEnd type="none" w="med" len="med"/>
                    </a:lnT>
                    <a:lnB w="12700" cap="flat" cmpd="sng" algn="ctr">
                      <a:solidFill>
                        <a:srgbClr val="4E6A84"/>
                      </a:solidFill>
                      <a:prstDash val="solid"/>
                      <a:round/>
                      <a:headEnd type="none" w="med" len="med"/>
                      <a:tailEnd type="none" w="med" len="med"/>
                    </a:lnB>
                    <a:solidFill>
                      <a:srgbClr val="4E6A84"/>
                    </a:solidFill>
                  </a:tcPr>
                </a:tc>
                <a:tc hMerge="1">
                  <a:txBody>
                    <a:bodyPr/>
                    <a:lstStyle/>
                    <a:p>
                      <a:pPr algn="ctr">
                        <a:spcBef>
                          <a:spcPts val="600"/>
                        </a:spcBef>
                        <a:spcAft>
                          <a:spcPts val="600"/>
                        </a:spcAft>
                      </a:pPr>
                      <a:endParaRPr lang="en-GB" sz="2000" dirty="0">
                        <a:effectLst/>
                        <a:latin typeface="Quicksand" pitchFamily="2" charset="77"/>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E6A84"/>
                      </a:solidFill>
                      <a:prstDash val="solid"/>
                      <a:round/>
                      <a:headEnd type="none" w="med" len="med"/>
                      <a:tailEnd type="none" w="med" len="med"/>
                    </a:lnL>
                    <a:lnR w="12700" cap="flat" cmpd="sng" algn="ctr">
                      <a:solidFill>
                        <a:srgbClr val="4E6A84"/>
                      </a:solidFill>
                      <a:prstDash val="solid"/>
                      <a:round/>
                      <a:headEnd type="none" w="med" len="med"/>
                      <a:tailEnd type="none" w="med" len="med"/>
                    </a:lnR>
                    <a:lnT w="38100" cap="flat" cmpd="sng" algn="ctr">
                      <a:solidFill>
                        <a:srgbClr val="4E6A84"/>
                      </a:solidFill>
                      <a:prstDash val="solid"/>
                      <a:round/>
                      <a:headEnd type="none" w="med" len="med"/>
                      <a:tailEnd type="none" w="med" len="med"/>
                    </a:lnT>
                    <a:lnB w="12700" cap="flat" cmpd="sng" algn="ctr">
                      <a:solidFill>
                        <a:srgbClr val="4E6A84"/>
                      </a:solidFill>
                      <a:prstDash val="solid"/>
                      <a:round/>
                      <a:headEnd type="none" w="med" len="med"/>
                      <a:tailEnd type="none" w="med" len="med"/>
                    </a:lnB>
                    <a:solidFill>
                      <a:srgbClr val="4E6A84"/>
                    </a:solidFill>
                  </a:tcPr>
                </a:tc>
                <a:tc hMerge="1">
                  <a:txBody>
                    <a:bodyPr/>
                    <a:lstStyle/>
                    <a:p>
                      <a:pPr algn="ctr">
                        <a:spcBef>
                          <a:spcPts val="600"/>
                        </a:spcBef>
                        <a:spcAft>
                          <a:spcPts val="600"/>
                        </a:spcAft>
                      </a:pPr>
                      <a:endParaRPr lang="en-GB" sz="2000" dirty="0">
                        <a:effectLst/>
                        <a:latin typeface="Quicksand" pitchFamily="2" charset="77"/>
                        <a:ea typeface="Calibri" panose="020F0502020204030204" pitchFamily="34" charset="0"/>
                        <a:cs typeface="Times New Roman" panose="02020603050405020304" pitchFamily="18" charset="0"/>
                      </a:endParaRPr>
                    </a:p>
                  </a:txBody>
                  <a:tcPr marL="68580" marR="68580" marT="0" marB="0" anchor="ctr">
                    <a:lnL w="12700" cap="flat" cmpd="sng" algn="ctr">
                      <a:solidFill>
                        <a:srgbClr val="4E6A84"/>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rgbClr val="4E6A84"/>
                      </a:solidFill>
                      <a:prstDash val="solid"/>
                      <a:round/>
                      <a:headEnd type="none" w="med" len="med"/>
                      <a:tailEnd type="none" w="med" len="med"/>
                    </a:lnT>
                    <a:lnB w="12700" cap="flat" cmpd="sng" algn="ctr">
                      <a:solidFill>
                        <a:srgbClr val="4E6A84"/>
                      </a:solidFill>
                      <a:prstDash val="solid"/>
                      <a:round/>
                      <a:headEnd type="none" w="med" len="med"/>
                      <a:tailEnd type="none" w="med" len="med"/>
                    </a:lnB>
                    <a:solidFill>
                      <a:srgbClr val="4E6A84"/>
                    </a:solidFill>
                  </a:tcPr>
                </a:tc>
                <a:extLst>
                  <a:ext uri="{0D108BD9-81ED-4DB2-BD59-A6C34878D82A}">
                    <a16:rowId xmlns:a16="http://schemas.microsoft.com/office/drawing/2014/main" val="1526666770"/>
                  </a:ext>
                </a:extLst>
              </a:tr>
              <a:tr h="396221">
                <a:tc>
                  <a:txBody>
                    <a:bodyPr/>
                    <a:lstStyle/>
                    <a:p>
                      <a:pPr algn="l"/>
                      <a:endParaRPr lang="en-US" sz="1800" b="1" dirty="0">
                        <a:solidFill>
                          <a:srgbClr val="4E6A84"/>
                        </a:solidFill>
                        <a:latin typeface="Quicksand"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r>
                        <a:rPr lang="en-US" sz="1800" b="1" dirty="0" err="1">
                          <a:solidFill>
                            <a:srgbClr val="4E6A84"/>
                          </a:solidFill>
                          <a:latin typeface="Quicksand" panose="020B0604020202020204" charset="0"/>
                        </a:rPr>
                        <a:t>Ceffyl</a:t>
                      </a:r>
                      <a:r>
                        <a:rPr lang="en-US" sz="1800" b="1" dirty="0">
                          <a:solidFill>
                            <a:srgbClr val="4E6A84"/>
                          </a:solidFill>
                          <a:latin typeface="Quicksand" panose="020B0604020202020204" charset="0"/>
                        </a:rPr>
                        <a:t> a </a:t>
                      </a:r>
                      <a:r>
                        <a:rPr lang="en-US" sz="1800" b="1" dirty="0" err="1">
                          <a:solidFill>
                            <a:srgbClr val="4E6A84"/>
                          </a:solidFill>
                          <a:latin typeface="Quicksand" panose="020B0604020202020204" charset="0"/>
                        </a:rPr>
                        <a:t>Thrap</a:t>
                      </a:r>
                      <a:endParaRPr lang="en-US" sz="1800" b="1" dirty="0">
                        <a:solidFill>
                          <a:srgbClr val="4E6A84"/>
                        </a:solidFill>
                        <a:latin typeface="Quicksand" panose="020B060402020202020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b="1" dirty="0" err="1">
                          <a:solidFill>
                            <a:srgbClr val="4E6A84"/>
                          </a:solidFill>
                          <a:latin typeface="Quicksand" panose="020B0604020202020204" charset="0"/>
                        </a:rPr>
                        <a:t>Trên</a:t>
                      </a:r>
                      <a:r>
                        <a:rPr lang="en-US" sz="1800" b="1" dirty="0">
                          <a:solidFill>
                            <a:srgbClr val="4E6A84"/>
                          </a:solidFill>
                          <a:latin typeface="Quicksand" panose="020B0604020202020204" charset="0"/>
                        </a:rPr>
                        <a:t> </a:t>
                      </a:r>
                      <a:r>
                        <a:rPr lang="en-US" sz="1800" b="1" dirty="0" err="1">
                          <a:solidFill>
                            <a:srgbClr val="4E6A84"/>
                          </a:solidFill>
                          <a:latin typeface="Quicksand" panose="020B0604020202020204" charset="0"/>
                        </a:rPr>
                        <a:t>Stêm</a:t>
                      </a:r>
                      <a:endParaRPr lang="en-US" sz="1800" b="1" dirty="0">
                        <a:solidFill>
                          <a:srgbClr val="4E6A84"/>
                        </a:solidFill>
                        <a:latin typeface="Quicksand" panose="020B060402020202020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b="1" dirty="0" err="1">
                          <a:solidFill>
                            <a:srgbClr val="4E6A84"/>
                          </a:solidFill>
                          <a:latin typeface="Quicksand" panose="020B0604020202020204" charset="0"/>
                        </a:rPr>
                        <a:t>Cerdded</a:t>
                      </a:r>
                      <a:endParaRPr lang="en-US" sz="1800" b="1" dirty="0">
                        <a:solidFill>
                          <a:srgbClr val="4E6A84"/>
                        </a:solidFill>
                        <a:latin typeface="Quicksand" panose="020B060402020202020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b="1" dirty="0" err="1">
                          <a:solidFill>
                            <a:srgbClr val="4E6A84"/>
                          </a:solidFill>
                          <a:latin typeface="Quicksand" panose="020B0604020202020204" charset="0"/>
                        </a:rPr>
                        <a:t>Beicio</a:t>
                      </a:r>
                      <a:r>
                        <a:rPr lang="en-US" sz="1800" b="1" dirty="0">
                          <a:solidFill>
                            <a:srgbClr val="4E6A84"/>
                          </a:solidFill>
                          <a:latin typeface="Quicksand" panose="020B0604020202020204" charset="0"/>
                        </a:rPr>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b="1" dirty="0">
                          <a:solidFill>
                            <a:srgbClr val="4E6A84"/>
                          </a:solidFill>
                          <a:latin typeface="Quicksand" panose="020B0604020202020204" charset="0"/>
                        </a:rPr>
                        <a:t>Car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b="1" dirty="0" err="1">
                          <a:solidFill>
                            <a:srgbClr val="4E6A84"/>
                          </a:solidFill>
                          <a:latin typeface="Quicksand" panose="020B0604020202020204" charset="0"/>
                        </a:rPr>
                        <a:t>Bws</a:t>
                      </a:r>
                      <a:endParaRPr lang="en-US" sz="1800" b="1" dirty="0">
                        <a:solidFill>
                          <a:srgbClr val="4E6A84"/>
                        </a:solidFill>
                        <a:latin typeface="Quicksand" panose="020B060402020202020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800" b="1" dirty="0" err="1">
                          <a:solidFill>
                            <a:srgbClr val="4E6A84"/>
                          </a:solidFill>
                          <a:latin typeface="Quicksand" panose="020B0604020202020204" charset="0"/>
                        </a:rPr>
                        <a:t>Trên</a:t>
                      </a:r>
                      <a:r>
                        <a:rPr lang="en-US" sz="1800" b="1" dirty="0">
                          <a:solidFill>
                            <a:srgbClr val="4E6A84"/>
                          </a:solidFill>
                          <a:latin typeface="Quicksand" panose="020B0604020202020204" charset="0"/>
                        </a:rPr>
                        <a:t> a </a:t>
                      </a:r>
                      <a:r>
                        <a:rPr lang="en-US" sz="1800" b="1" dirty="0" err="1">
                          <a:solidFill>
                            <a:srgbClr val="4E6A84"/>
                          </a:solidFill>
                          <a:latin typeface="Quicksand" panose="020B0604020202020204" charset="0"/>
                        </a:rPr>
                        <a:t>Bws</a:t>
                      </a:r>
                      <a:endParaRPr lang="en-US" sz="1800" b="1" dirty="0">
                        <a:solidFill>
                          <a:srgbClr val="4E6A84"/>
                        </a:solidFill>
                        <a:latin typeface="Quicksand" panose="020B060402020202020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1510975"/>
                  </a:ext>
                </a:extLst>
              </a:tr>
              <a:tr h="452363">
                <a:tc>
                  <a:txBody>
                    <a:bodyPr/>
                    <a:lstStyle/>
                    <a:p>
                      <a:pPr algn="ctr">
                        <a:spcBef>
                          <a:spcPts val="600"/>
                        </a:spcBef>
                        <a:spcAft>
                          <a:spcPts val="600"/>
                        </a:spcAft>
                      </a:pPr>
                      <a:r>
                        <a:rPr lang="en-GB" sz="1800" b="1" kern="1200" dirty="0">
                          <a:solidFill>
                            <a:srgbClr val="4E6A84"/>
                          </a:solidFill>
                          <a:effectLst/>
                          <a:latin typeface="Quicksand" panose="020B0604020202020204" charset="0"/>
                          <a:ea typeface="+mn-ea"/>
                          <a:cs typeface="+mn-cs"/>
                        </a:rPr>
                        <a:t>1788</a:t>
                      </a:r>
                      <a:endParaRPr lang="en-GB" sz="1800" b="1" dirty="0">
                        <a:solidFill>
                          <a:srgbClr val="4E6A84"/>
                        </a:solidFill>
                        <a:effectLst/>
                        <a:latin typeface="Quicksand" panose="020B060402020202020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0C1"/>
                    </a:solidFill>
                  </a:tcPr>
                </a:tc>
                <a:tc>
                  <a:txBody>
                    <a:bodyPr/>
                    <a:lstStyle/>
                    <a:p>
                      <a:pPr algn="ctr"/>
                      <a:r>
                        <a:rPr lang="en-US" sz="1800" dirty="0">
                          <a:solidFill>
                            <a:srgbClr val="4E6A84"/>
                          </a:solidFill>
                          <a:latin typeface="Quicksand" panose="020B0604020202020204" charset="0"/>
                        </a:rPr>
                        <a:t>5 </a:t>
                      </a:r>
                      <a:r>
                        <a:rPr lang="en-US" sz="1800" dirty="0" err="1">
                          <a:solidFill>
                            <a:srgbClr val="4E6A84"/>
                          </a:solidFill>
                          <a:latin typeface="Quicksand" panose="020B0604020202020204" charset="0"/>
                        </a:rPr>
                        <a:t>awr</a:t>
                      </a:r>
                      <a:endParaRPr lang="en-US" sz="1800" dirty="0">
                        <a:solidFill>
                          <a:srgbClr val="4E6A84"/>
                        </a:solidFill>
                        <a:latin typeface="Quicksand" panose="020B060402020202020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500" dirty="0">
                        <a:solidFill>
                          <a:srgbClr val="4E6A84"/>
                        </a:solidFill>
                        <a:latin typeface="Quicksand"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l"/>
                      <a:endParaRPr lang="en-US" sz="1500" dirty="0">
                        <a:solidFill>
                          <a:srgbClr val="4E6A84"/>
                        </a:solidFill>
                        <a:latin typeface="Quicksand"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l"/>
                      <a:endParaRPr lang="en-US" sz="1500" dirty="0">
                        <a:solidFill>
                          <a:srgbClr val="4E6A84"/>
                        </a:solidFill>
                        <a:latin typeface="Quicksand"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l"/>
                      <a:endParaRPr lang="en-US" sz="1500" dirty="0">
                        <a:solidFill>
                          <a:srgbClr val="4E6A84"/>
                        </a:solidFill>
                        <a:latin typeface="Quicksand"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l"/>
                      <a:endParaRPr lang="en-US" sz="1500" dirty="0">
                        <a:solidFill>
                          <a:srgbClr val="4E6A84"/>
                        </a:solidFill>
                        <a:latin typeface="Quicksand"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l"/>
                      <a:endParaRPr lang="en-US" sz="1500" dirty="0">
                        <a:solidFill>
                          <a:srgbClr val="4E6A84"/>
                        </a:solidFill>
                        <a:latin typeface="Quicksand"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3517931837"/>
                  </a:ext>
                </a:extLst>
              </a:tr>
              <a:tr h="329119">
                <a:tc>
                  <a:txBody>
                    <a:bodyPr/>
                    <a:lstStyle/>
                    <a:p>
                      <a:pPr algn="ctr"/>
                      <a:r>
                        <a:rPr lang="en-GB" sz="1800" b="1" kern="1200" dirty="0">
                          <a:solidFill>
                            <a:srgbClr val="4E6A84"/>
                          </a:solidFill>
                          <a:effectLst/>
                          <a:latin typeface="Quicksand" panose="020B0604020202020204" charset="0"/>
                          <a:ea typeface="+mn-ea"/>
                          <a:cs typeface="+mn-cs"/>
                        </a:rPr>
                        <a:t>1895</a:t>
                      </a:r>
                      <a:endParaRPr lang="en-US" sz="1800" b="1" dirty="0">
                        <a:solidFill>
                          <a:srgbClr val="4E6A84"/>
                        </a:solidFill>
                        <a:latin typeface="Quicksand" panose="020B060402020202020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0C1"/>
                    </a:solidFill>
                  </a:tcPr>
                </a:tc>
                <a:tc>
                  <a:txBody>
                    <a:bodyPr/>
                    <a:lstStyle/>
                    <a:p>
                      <a:pPr algn="l"/>
                      <a:endParaRPr lang="en-US" sz="1500" dirty="0">
                        <a:solidFill>
                          <a:srgbClr val="4E6A84"/>
                        </a:solidFill>
                        <a:latin typeface="Quicksand"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l"/>
                      <a:endParaRPr lang="en-US" sz="1500" dirty="0">
                        <a:solidFill>
                          <a:srgbClr val="4E6A84"/>
                        </a:solidFill>
                        <a:latin typeface="Quicksand"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500" dirty="0">
                        <a:solidFill>
                          <a:srgbClr val="4E6A84"/>
                        </a:solidFill>
                        <a:latin typeface="Quicksand"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l"/>
                      <a:endParaRPr lang="en-US" sz="1500" dirty="0">
                        <a:solidFill>
                          <a:srgbClr val="4E6A84"/>
                        </a:solidFill>
                        <a:latin typeface="Quicksand"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l"/>
                      <a:endParaRPr lang="en-US" sz="1500" dirty="0">
                        <a:solidFill>
                          <a:srgbClr val="4E6A84"/>
                        </a:solidFill>
                        <a:latin typeface="Quicksand"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l"/>
                      <a:endParaRPr lang="en-US" sz="1500" dirty="0">
                        <a:solidFill>
                          <a:srgbClr val="4E6A84"/>
                        </a:solidFill>
                        <a:latin typeface="Quicksand"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l"/>
                      <a:endParaRPr lang="en-US" sz="1500" dirty="0">
                        <a:solidFill>
                          <a:srgbClr val="4E6A84"/>
                        </a:solidFill>
                        <a:latin typeface="Quicksand"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3400349492"/>
                  </a:ext>
                </a:extLst>
              </a:tr>
              <a:tr h="329119">
                <a:tc>
                  <a:txBody>
                    <a:bodyPr/>
                    <a:lstStyle/>
                    <a:p>
                      <a:pPr algn="ctr"/>
                      <a:r>
                        <a:rPr lang="en-US" sz="1800" b="1" dirty="0" err="1">
                          <a:solidFill>
                            <a:srgbClr val="4E6A84"/>
                          </a:solidFill>
                          <a:latin typeface="Quicksand" panose="020B0604020202020204" charset="0"/>
                        </a:rPr>
                        <a:t>Heddiw</a:t>
                      </a:r>
                      <a:endParaRPr lang="en-US" sz="1800" b="1" dirty="0">
                        <a:solidFill>
                          <a:srgbClr val="4E6A84"/>
                        </a:solidFill>
                        <a:latin typeface="Quicksand" panose="020B060402020202020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0C1"/>
                    </a:solidFill>
                  </a:tcPr>
                </a:tc>
                <a:tc>
                  <a:txBody>
                    <a:bodyPr/>
                    <a:lstStyle/>
                    <a:p>
                      <a:pPr algn="l"/>
                      <a:endParaRPr lang="en-US" sz="1500" dirty="0">
                        <a:solidFill>
                          <a:srgbClr val="4E6A84"/>
                        </a:solidFill>
                        <a:latin typeface="Quicksand"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l"/>
                      <a:endParaRPr lang="en-US" sz="1500" dirty="0">
                        <a:solidFill>
                          <a:srgbClr val="4E6A84"/>
                        </a:solidFill>
                        <a:latin typeface="Quicksand"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l"/>
                      <a:endParaRPr lang="en-US" sz="1500" dirty="0">
                        <a:solidFill>
                          <a:srgbClr val="4E6A84"/>
                        </a:solidFill>
                        <a:latin typeface="Quicksand"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500" dirty="0">
                        <a:solidFill>
                          <a:srgbClr val="4E6A84"/>
                        </a:solidFill>
                        <a:latin typeface="Quicksand"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500" dirty="0">
                        <a:solidFill>
                          <a:srgbClr val="4E6A84"/>
                        </a:solidFill>
                        <a:latin typeface="Quicksand"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500" dirty="0">
                        <a:solidFill>
                          <a:srgbClr val="4E6A84"/>
                        </a:solidFill>
                        <a:latin typeface="Quicksand"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500" dirty="0">
                        <a:solidFill>
                          <a:srgbClr val="4E6A84"/>
                        </a:solidFill>
                        <a:latin typeface="Quicksand" panose="020B06040202020202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76752660"/>
                  </a:ext>
                </a:extLst>
              </a:tr>
            </a:tbl>
          </a:graphicData>
        </a:graphic>
      </p:graphicFrame>
      <p:pic>
        <p:nvPicPr>
          <p:cNvPr id="14" name="Picture 13"/>
          <p:cNvPicPr>
            <a:picLocks noChangeAspect="1"/>
          </p:cNvPicPr>
          <p:nvPr/>
        </p:nvPicPr>
        <p:blipFill>
          <a:blip r:embed="rId4" cstate="email">
            <a:extLst>
              <a:ext uri="{BEBA8EAE-BF5A-486C-A8C5-ECC9F3942E4B}">
                <a14:imgProps xmlns:a14="http://schemas.microsoft.com/office/drawing/2010/main">
                  <a14:imgLayer r:embed="rId5">
                    <a14:imgEffect>
                      <a14:backgroundRemoval t="7422" b="89973" l="9942" r="98799">
                        <a14:foregroundMark x1="29205" y1="19540" x2="33596" y2="84580"/>
                        <a14:foregroundMark x1="20713" y1="85398" x2="23488" y2="81612"/>
                        <a14:foregroundMark x1="78376" y1="85671" x2="73405" y2="85792"/>
                        <a14:backgroundMark x1="19967" y1="46743" x2="19967" y2="46743"/>
                        <a14:backgroundMark x1="77092" y1="83641" x2="77092" y2="83641"/>
                      </a14:backgroundRemoval>
                    </a14:imgEffect>
                  </a14:imgLayer>
                </a14:imgProps>
              </a:ext>
              <a:ext uri="{28A0092B-C50C-407E-A947-70E740481C1C}">
                <a14:useLocalDpi xmlns:a14="http://schemas.microsoft.com/office/drawing/2010/main"/>
              </a:ext>
            </a:extLst>
          </a:blip>
          <a:stretch>
            <a:fillRect/>
          </a:stretch>
        </p:blipFill>
        <p:spPr>
          <a:xfrm>
            <a:off x="7721337" y="-276969"/>
            <a:ext cx="3843731" cy="5256072"/>
          </a:xfrm>
          <a:prstGeom prst="rect">
            <a:avLst/>
          </a:prstGeom>
        </p:spPr>
      </p:pic>
      <p:sp>
        <p:nvSpPr>
          <p:cNvPr id="15" name="Rectangle 14"/>
          <p:cNvSpPr/>
          <p:nvPr/>
        </p:nvSpPr>
        <p:spPr>
          <a:xfrm>
            <a:off x="794323" y="572410"/>
            <a:ext cx="7329789" cy="706347"/>
          </a:xfrm>
          <a:prstGeom prst="rect">
            <a:avLst/>
          </a:prstGeom>
        </p:spPr>
        <p:txBody>
          <a:bodyPr wrap="square">
            <a:spAutoFit/>
          </a:bodyPr>
          <a:lstStyle/>
          <a:p>
            <a:pPr>
              <a:lnSpc>
                <a:spcPct val="107000"/>
              </a:lnSpc>
              <a:spcAft>
                <a:spcPts val="800"/>
              </a:spcAft>
            </a:pPr>
            <a:r>
              <a:rPr lang="en-GB" sz="4000" dirty="0" err="1">
                <a:solidFill>
                  <a:srgbClr val="4E6A84"/>
                </a:solidFill>
                <a:latin typeface="Fredoka One" panose="02000000000000000000" pitchFamily="2" charset="77"/>
              </a:rPr>
              <a:t>Cymharu</a:t>
            </a:r>
            <a:r>
              <a:rPr lang="en-GB" sz="4000" dirty="0">
                <a:solidFill>
                  <a:srgbClr val="4E6A84"/>
                </a:solidFill>
                <a:latin typeface="Fredoka One" panose="02000000000000000000" pitchFamily="2" charset="77"/>
              </a:rPr>
              <a:t> </a:t>
            </a:r>
            <a:r>
              <a:rPr lang="en-GB" sz="4000" dirty="0" err="1">
                <a:solidFill>
                  <a:srgbClr val="4E6A84"/>
                </a:solidFill>
                <a:latin typeface="Fredoka One" panose="02000000000000000000" pitchFamily="2" charset="77"/>
              </a:rPr>
              <a:t>Mapiau</a:t>
            </a:r>
            <a:r>
              <a:rPr lang="en-GB" sz="4000" dirty="0">
                <a:solidFill>
                  <a:srgbClr val="4E6A84"/>
                </a:solidFill>
                <a:latin typeface="Fredoka One" panose="02000000000000000000" pitchFamily="2" charset="77"/>
              </a:rPr>
              <a:t> - </a:t>
            </a:r>
            <a:r>
              <a:rPr lang="en-GB" sz="4000" dirty="0" err="1">
                <a:solidFill>
                  <a:srgbClr val="D78643"/>
                </a:solidFill>
                <a:latin typeface="Fredoka One" panose="02000000000000000000" pitchFamily="2" charset="77"/>
              </a:rPr>
              <a:t>Tasg</a:t>
            </a:r>
            <a:endParaRPr lang="en-GB" sz="4000" dirty="0">
              <a:solidFill>
                <a:srgbClr val="D78643"/>
              </a:solidFill>
              <a:latin typeface="Fredoka One" panose="02000000000000000000" pitchFamily="2" charset="77"/>
            </a:endParaRPr>
          </a:p>
        </p:txBody>
      </p:sp>
    </p:spTree>
    <p:extLst>
      <p:ext uri="{BB962C8B-B14F-4D97-AF65-F5344CB8AC3E}">
        <p14:creationId xmlns:p14="http://schemas.microsoft.com/office/powerpoint/2010/main" val="356962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991" y="3548226"/>
            <a:ext cx="12192001" cy="3309774"/>
          </a:xfrm>
          <a:prstGeom prst="rect">
            <a:avLst/>
          </a:prstGeom>
        </p:spPr>
      </p:pic>
      <p:sp>
        <p:nvSpPr>
          <p:cNvPr id="2" name="Rectangle 1"/>
          <p:cNvSpPr/>
          <p:nvPr/>
        </p:nvSpPr>
        <p:spPr>
          <a:xfrm>
            <a:off x="794322" y="1448182"/>
            <a:ext cx="9500384" cy="769441"/>
          </a:xfrm>
          <a:prstGeom prst="rect">
            <a:avLst/>
          </a:prstGeom>
        </p:spPr>
        <p:txBody>
          <a:bodyPr wrap="square">
            <a:spAutoFit/>
          </a:bodyPr>
          <a:lstStyle/>
          <a:p>
            <a:r>
              <a:rPr lang="en-GB" sz="2000" dirty="0" err="1">
                <a:solidFill>
                  <a:srgbClr val="4E6A84"/>
                </a:solidFill>
                <a:latin typeface="Quicksand" panose="020B0604020202020204" charset="0"/>
              </a:rPr>
              <a:t>Rydym</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yn</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mynd</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i</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edrych</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ar</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siwrnai</a:t>
            </a:r>
            <a:r>
              <a:rPr lang="en-GB" sz="2000" dirty="0">
                <a:solidFill>
                  <a:srgbClr val="4E6A84"/>
                </a:solidFill>
                <a:latin typeface="Quicksand" panose="020B0604020202020204" charset="0"/>
              </a:rPr>
              <a:t> go </a:t>
            </a:r>
            <a:r>
              <a:rPr lang="en-GB" sz="2000" dirty="0" err="1">
                <a:solidFill>
                  <a:srgbClr val="4E6A84"/>
                </a:solidFill>
                <a:latin typeface="Quicksand" panose="020B0604020202020204" charset="0"/>
              </a:rPr>
              <a:t>iawn</a:t>
            </a:r>
            <a:r>
              <a:rPr lang="en-GB" sz="2000" dirty="0">
                <a:solidFill>
                  <a:srgbClr val="4E6A84"/>
                </a:solidFill>
                <a:latin typeface="Quicksand" panose="020B0604020202020204" charset="0"/>
              </a:rPr>
              <a:t> a </a:t>
            </a:r>
            <a:r>
              <a:rPr lang="en-GB" sz="2000" dirty="0" err="1">
                <a:solidFill>
                  <a:srgbClr val="4E6A84"/>
                </a:solidFill>
                <a:latin typeface="Quicksand" panose="020B0604020202020204" charset="0"/>
              </a:rPr>
              <a:t>arferai</a:t>
            </a:r>
            <a:r>
              <a:rPr lang="en-GB" sz="2000" dirty="0">
                <a:solidFill>
                  <a:srgbClr val="4E6A84"/>
                </a:solidFill>
                <a:latin typeface="Quicksand" panose="020B0604020202020204" charset="0"/>
              </a:rPr>
              <a:t> </a:t>
            </a:r>
            <a:r>
              <a:rPr lang="en-GB" sz="2400" dirty="0" err="1">
                <a:solidFill>
                  <a:srgbClr val="D78643"/>
                </a:solidFill>
                <a:latin typeface="Fredoka One" panose="020B0604020202020204" charset="0"/>
              </a:rPr>
              <a:t>Merched</a:t>
            </a:r>
            <a:r>
              <a:rPr lang="en-GB" sz="2400" dirty="0">
                <a:solidFill>
                  <a:srgbClr val="D78643"/>
                </a:solidFill>
                <a:latin typeface="Fredoka One" panose="020B0604020202020204" charset="0"/>
              </a:rPr>
              <a:t> Llangollen </a:t>
            </a:r>
            <a:r>
              <a:rPr lang="en-GB" sz="2000" dirty="0" err="1">
                <a:solidFill>
                  <a:srgbClr val="4E6A84"/>
                </a:solidFill>
                <a:latin typeface="Quicksand" panose="020B0604020202020204" charset="0"/>
              </a:rPr>
              <a:t>ei</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gymryd</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Cofnodwyd</a:t>
            </a:r>
            <a:r>
              <a:rPr lang="en-GB" sz="2000" dirty="0">
                <a:solidFill>
                  <a:srgbClr val="4E6A84"/>
                </a:solidFill>
                <a:latin typeface="Quicksand" panose="020B0604020202020204" charset="0"/>
              </a:rPr>
              <a:t> y </a:t>
            </a:r>
            <a:r>
              <a:rPr lang="en-GB" sz="2000" dirty="0" err="1">
                <a:solidFill>
                  <a:srgbClr val="4E6A84"/>
                </a:solidFill>
                <a:latin typeface="Quicksand" panose="020B0604020202020204" charset="0"/>
              </a:rPr>
              <a:t>siwrnai</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yn</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nyddiadur</a:t>
            </a:r>
            <a:r>
              <a:rPr lang="en-GB" sz="2000" dirty="0">
                <a:solidFill>
                  <a:srgbClr val="4E6A84"/>
                </a:solidFill>
                <a:latin typeface="Quicksand" panose="020B0604020202020204" charset="0"/>
              </a:rPr>
              <a:t> Eleanor </a:t>
            </a:r>
            <a:r>
              <a:rPr lang="en-GB" sz="2000" dirty="0" err="1">
                <a:solidFill>
                  <a:srgbClr val="4E6A84"/>
                </a:solidFill>
                <a:latin typeface="Quicksand" panose="020B0604020202020204" charset="0"/>
              </a:rPr>
              <a:t>ym</a:t>
            </a:r>
            <a:r>
              <a:rPr lang="en-GB" sz="2000" dirty="0">
                <a:solidFill>
                  <a:srgbClr val="4E6A84"/>
                </a:solidFill>
                <a:latin typeface="Quicksand" panose="020B0604020202020204" charset="0"/>
              </a:rPr>
              <a:t> 1788.</a:t>
            </a:r>
          </a:p>
        </p:txBody>
      </p:sp>
      <p:pic>
        <p:nvPicPr>
          <p:cNvPr id="8" name="Picture 7"/>
          <p:cNvPicPr>
            <a:picLocks noChangeAspect="1"/>
          </p:cNvPicPr>
          <p:nvPr/>
        </p:nvPicPr>
        <p:blipFill>
          <a:blip r:embed="rId4" cstate="email">
            <a:extLst>
              <a:ext uri="{BEBA8EAE-BF5A-486C-A8C5-ECC9F3942E4B}">
                <a14:imgProps xmlns:a14="http://schemas.microsoft.com/office/drawing/2010/main">
                  <a14:imgLayer r:embed="rId5">
                    <a14:imgEffect>
                      <a14:backgroundRemoval t="7422" b="89973" l="9942" r="98799">
                        <a14:foregroundMark x1="29205" y1="19540" x2="33596" y2="84580"/>
                        <a14:foregroundMark x1="20713" y1="85398" x2="23488" y2="81612"/>
                        <a14:foregroundMark x1="78376" y1="85671" x2="73405" y2="85792"/>
                        <a14:backgroundMark x1="19967" y1="46743" x2="19967" y2="46743"/>
                        <a14:backgroundMark x1="77092" y1="83641" x2="77092" y2="83641"/>
                      </a14:backgroundRemoval>
                    </a14:imgEffect>
                  </a14:imgLayer>
                </a14:imgProps>
              </a:ext>
              <a:ext uri="{28A0092B-C50C-407E-A947-70E740481C1C}">
                <a14:useLocalDpi xmlns:a14="http://schemas.microsoft.com/office/drawing/2010/main"/>
              </a:ext>
            </a:extLst>
          </a:blip>
          <a:stretch>
            <a:fillRect/>
          </a:stretch>
        </p:blipFill>
        <p:spPr>
          <a:xfrm>
            <a:off x="7971280" y="1425455"/>
            <a:ext cx="4738515" cy="6479635"/>
          </a:xfrm>
          <a:prstGeom prst="rect">
            <a:avLst/>
          </a:prstGeom>
        </p:spPr>
      </p:pic>
      <p:sp>
        <p:nvSpPr>
          <p:cNvPr id="9" name="Rectangle 8"/>
          <p:cNvSpPr/>
          <p:nvPr/>
        </p:nvSpPr>
        <p:spPr>
          <a:xfrm>
            <a:off x="794323" y="572410"/>
            <a:ext cx="8333348" cy="750975"/>
          </a:xfrm>
          <a:prstGeom prst="rect">
            <a:avLst/>
          </a:prstGeom>
        </p:spPr>
        <p:txBody>
          <a:bodyPr wrap="square">
            <a:spAutoFit/>
          </a:bodyPr>
          <a:lstStyle/>
          <a:p>
            <a:pPr>
              <a:lnSpc>
                <a:spcPct val="107000"/>
              </a:lnSpc>
              <a:spcAft>
                <a:spcPts val="800"/>
              </a:spcAft>
            </a:pPr>
            <a:r>
              <a:rPr lang="en-GB" sz="4000" dirty="0">
                <a:solidFill>
                  <a:srgbClr val="4E6A84"/>
                </a:solidFill>
                <a:latin typeface="Fredoka One" panose="02000000000000000000" pitchFamily="2" charset="77"/>
              </a:rPr>
              <a:t>Beth am </a:t>
            </a:r>
            <a:r>
              <a:rPr lang="en-GB" sz="4000" dirty="0" err="1">
                <a:solidFill>
                  <a:srgbClr val="4E6A84"/>
                </a:solidFill>
                <a:latin typeface="Fredoka One" panose="02000000000000000000" pitchFamily="2" charset="77"/>
              </a:rPr>
              <a:t>gamu</a:t>
            </a:r>
            <a:r>
              <a:rPr lang="en-GB" sz="4000" dirty="0">
                <a:solidFill>
                  <a:srgbClr val="4E6A84"/>
                </a:solidFill>
                <a:latin typeface="Fredoka One" panose="02000000000000000000" pitchFamily="2" charset="77"/>
              </a:rPr>
              <a:t> </a:t>
            </a:r>
            <a:r>
              <a:rPr lang="en-GB" sz="4000" dirty="0" err="1">
                <a:solidFill>
                  <a:srgbClr val="4E6A84"/>
                </a:solidFill>
                <a:latin typeface="Fredoka One" panose="02000000000000000000" pitchFamily="2" charset="77"/>
              </a:rPr>
              <a:t>nôl</a:t>
            </a:r>
            <a:r>
              <a:rPr lang="en-GB" sz="4000" dirty="0">
                <a:solidFill>
                  <a:srgbClr val="4E6A84"/>
                </a:solidFill>
                <a:latin typeface="Fredoka One" panose="02000000000000000000" pitchFamily="2" charset="77"/>
              </a:rPr>
              <a:t> </a:t>
            </a:r>
            <a:r>
              <a:rPr lang="en-GB" sz="4000" dirty="0" err="1">
                <a:solidFill>
                  <a:srgbClr val="4E6A84"/>
                </a:solidFill>
                <a:latin typeface="Fredoka One" panose="02000000000000000000" pitchFamily="2" charset="77"/>
              </a:rPr>
              <a:t>mewn</a:t>
            </a:r>
            <a:r>
              <a:rPr lang="en-GB" sz="4000" dirty="0">
                <a:solidFill>
                  <a:srgbClr val="4E6A84"/>
                </a:solidFill>
                <a:latin typeface="Fredoka One" panose="02000000000000000000" pitchFamily="2" charset="77"/>
              </a:rPr>
              <a:t> </a:t>
            </a:r>
            <a:r>
              <a:rPr lang="en-GB" sz="4000" dirty="0" err="1">
                <a:solidFill>
                  <a:srgbClr val="4E6A84"/>
                </a:solidFill>
                <a:latin typeface="Fredoka One" panose="02000000000000000000" pitchFamily="2" charset="77"/>
              </a:rPr>
              <a:t>amser</a:t>
            </a:r>
            <a:r>
              <a:rPr lang="en-GB" sz="4000" dirty="0">
                <a:solidFill>
                  <a:srgbClr val="4E6A84"/>
                </a:solidFill>
                <a:latin typeface="Fredoka One" panose="02000000000000000000" pitchFamily="2" charset="77"/>
              </a:rPr>
              <a:t>?</a:t>
            </a:r>
          </a:p>
        </p:txBody>
      </p:sp>
      <p:grpSp>
        <p:nvGrpSpPr>
          <p:cNvPr id="3" name="Group 2"/>
          <p:cNvGrpSpPr/>
          <p:nvPr/>
        </p:nvGrpSpPr>
        <p:grpSpPr>
          <a:xfrm>
            <a:off x="683047" y="2745291"/>
            <a:ext cx="7557570" cy="3644768"/>
            <a:chOff x="683047" y="2745291"/>
            <a:chExt cx="7557570" cy="3644768"/>
          </a:xfrm>
        </p:grpSpPr>
        <p:sp>
          <p:nvSpPr>
            <p:cNvPr id="17" name="tab">
              <a:hlinkClick r:id="" action="ppaction://hlinkshowjump?jump=nextslide"/>
              <a:extLst>
                <a:ext uri="{FF2B5EF4-FFF2-40B4-BE49-F238E27FC236}">
                  <a16:creationId xmlns:a16="http://schemas.microsoft.com/office/drawing/2014/main" id="{5D4A6D55-41A0-E740-B690-104B85FC68D7}"/>
                </a:ext>
              </a:extLst>
            </p:cNvPr>
            <p:cNvSpPr/>
            <p:nvPr/>
          </p:nvSpPr>
          <p:spPr>
            <a:xfrm>
              <a:off x="683047" y="2745291"/>
              <a:ext cx="7557570" cy="3148732"/>
            </a:xfrm>
            <a:prstGeom prst="roundRect">
              <a:avLst>
                <a:gd name="adj" fmla="val 33750"/>
              </a:avLst>
            </a:prstGeom>
            <a:solidFill>
              <a:srgbClr val="4E6A8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2000" dirty="0">
                <a:latin typeface="Quicksand" panose="020B0604020202020204" charset="0"/>
              </a:endParaRPr>
            </a:p>
          </p:txBody>
        </p:sp>
        <p:sp>
          <p:nvSpPr>
            <p:cNvPr id="10" name="Moon 9"/>
            <p:cNvSpPr/>
            <p:nvPr/>
          </p:nvSpPr>
          <p:spPr>
            <a:xfrm flipH="1">
              <a:off x="6778346" y="5475269"/>
              <a:ext cx="570271" cy="837507"/>
            </a:xfrm>
            <a:prstGeom prst="moon">
              <a:avLst/>
            </a:prstGeom>
            <a:solidFill>
              <a:srgbClr val="4E6A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4508963" y="6020727"/>
              <a:ext cx="2839654" cy="369332"/>
            </a:xfrm>
            <a:prstGeom prst="rect">
              <a:avLst/>
            </a:prstGeom>
          </p:spPr>
          <p:txBody>
            <a:bodyPr wrap="square">
              <a:spAutoFit/>
            </a:bodyPr>
            <a:lstStyle/>
            <a:p>
              <a:r>
                <a:rPr lang="en-GB" dirty="0">
                  <a:solidFill>
                    <a:srgbClr val="FFFFFF"/>
                  </a:solidFill>
                  <a:latin typeface="Quicksand" panose="020B0604020202020204" charset="0"/>
                  <a:ea typeface="Calibri" panose="020F0502020204030204" pitchFamily="34" charset="0"/>
                  <a:cs typeface="Times New Roman" panose="02020603050405020304" pitchFamily="18" charset="0"/>
                </a:rPr>
                <a:t>Lady Eleanor Butler</a:t>
              </a:r>
              <a:endParaRPr lang="en-GB" dirty="0">
                <a:solidFill>
                  <a:srgbClr val="FFFFFF"/>
                </a:solidFill>
                <a:latin typeface="Quicksand" panose="020B0604020202020204" charset="0"/>
              </a:endParaRPr>
            </a:p>
          </p:txBody>
        </p:sp>
        <p:sp>
          <p:nvSpPr>
            <p:cNvPr id="4" name="Rectangle 3"/>
            <p:cNvSpPr/>
            <p:nvPr/>
          </p:nvSpPr>
          <p:spPr>
            <a:xfrm>
              <a:off x="1151196" y="3163351"/>
              <a:ext cx="6715534" cy="2185214"/>
            </a:xfrm>
            <a:prstGeom prst="rect">
              <a:avLst/>
            </a:prstGeom>
          </p:spPr>
          <p:txBody>
            <a:bodyPr wrap="square">
              <a:spAutoFit/>
            </a:bodyPr>
            <a:lstStyle/>
            <a:p>
              <a:r>
                <a:rPr lang="en-GB" sz="2400" dirty="0">
                  <a:solidFill>
                    <a:srgbClr val="FFFFFF"/>
                  </a:solidFill>
                  <a:latin typeface="Fredoka One" panose="020B0604020202020204" charset="0"/>
                </a:rPr>
                <a:t>Monday August 11</a:t>
              </a:r>
              <a:r>
                <a:rPr lang="en-GB" sz="2400" baseline="30000" dirty="0">
                  <a:solidFill>
                    <a:srgbClr val="FFFFFF"/>
                  </a:solidFill>
                  <a:latin typeface="Fredoka One" panose="020B0604020202020204" charset="0"/>
                </a:rPr>
                <a:t>th</a:t>
              </a:r>
              <a:r>
                <a:rPr lang="en-GB" sz="2400" dirty="0">
                  <a:solidFill>
                    <a:srgbClr val="FFFFFF"/>
                  </a:solidFill>
                  <a:latin typeface="Fredoka One" panose="020B0604020202020204" charset="0"/>
                </a:rPr>
                <a:t>, 1788 </a:t>
              </a:r>
            </a:p>
            <a:p>
              <a:endParaRPr lang="en-GB" sz="1200" dirty="0">
                <a:solidFill>
                  <a:srgbClr val="FFFFFF"/>
                </a:solidFill>
                <a:latin typeface="Fredoka One" panose="020B0604020202020204" charset="0"/>
              </a:endParaRPr>
            </a:p>
            <a:p>
              <a:r>
                <a:rPr lang="en-GB" sz="2000" dirty="0">
                  <a:solidFill>
                    <a:srgbClr val="FFFFFF"/>
                  </a:solidFill>
                  <a:latin typeface="Quicksand" panose="020B0604020202020204" charset="0"/>
                </a:rPr>
                <a:t>“Rose at four. Holiday (The Chester hairdresser) </a:t>
              </a:r>
              <a:r>
                <a:rPr lang="en-GB" sz="2000" dirty="0" err="1">
                  <a:solidFill>
                    <a:srgbClr val="FFFFFF"/>
                  </a:solidFill>
                  <a:latin typeface="Quicksand" panose="020B0604020202020204" charset="0"/>
                </a:rPr>
                <a:t>dress’d</a:t>
              </a:r>
              <a:r>
                <a:rPr lang="en-GB" sz="2000" dirty="0">
                  <a:solidFill>
                    <a:srgbClr val="FFFFFF"/>
                  </a:solidFill>
                  <a:latin typeface="Quicksand" panose="020B0604020202020204" charset="0"/>
                </a:rPr>
                <a:t> our hair. Went in The Hand chaise and four. Morning chill and grey. Arrived at Ruthin at seven. Did not get out of the chaise whilst the horses were resting… arrived at the Palace of St. Asaph at half past nine.”</a:t>
              </a:r>
            </a:p>
          </p:txBody>
        </p:sp>
      </p:grpSp>
    </p:spTree>
    <p:extLst>
      <p:ext uri="{BB962C8B-B14F-4D97-AF65-F5344CB8AC3E}">
        <p14:creationId xmlns:p14="http://schemas.microsoft.com/office/powerpoint/2010/main" val="393446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991" y="3548226"/>
            <a:ext cx="12192001" cy="3309774"/>
          </a:xfrm>
          <a:prstGeom prst="rect">
            <a:avLst/>
          </a:prstGeom>
        </p:spPr>
      </p:pic>
      <p:grpSp>
        <p:nvGrpSpPr>
          <p:cNvPr id="2" name="Group 1"/>
          <p:cNvGrpSpPr/>
          <p:nvPr/>
        </p:nvGrpSpPr>
        <p:grpSpPr>
          <a:xfrm>
            <a:off x="522117" y="165651"/>
            <a:ext cx="4472793" cy="7720761"/>
            <a:chOff x="602127" y="1097861"/>
            <a:chExt cx="4201747" cy="6593404"/>
          </a:xfrm>
        </p:grpSpPr>
        <p:pic>
          <p:nvPicPr>
            <p:cNvPr id="6" name="Graphic 11">
              <a:extLst>
                <a:ext uri="{FF2B5EF4-FFF2-40B4-BE49-F238E27FC236}">
                  <a16:creationId xmlns:a16="http://schemas.microsoft.com/office/drawing/2014/main" id="{93DE2649-99BA-8047-8421-DFC4AAB77F06}"/>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flipH="1">
              <a:off x="602127" y="1097861"/>
              <a:ext cx="4201747" cy="6593404"/>
            </a:xfrm>
            <a:prstGeom prst="rect">
              <a:avLst/>
            </a:prstGeom>
          </p:spPr>
        </p:pic>
        <p:sp>
          <p:nvSpPr>
            <p:cNvPr id="9" name="TextBox 8">
              <a:extLst>
                <a:ext uri="{FF2B5EF4-FFF2-40B4-BE49-F238E27FC236}">
                  <a16:creationId xmlns:a16="http://schemas.microsoft.com/office/drawing/2014/main" id="{F9595D39-4F6C-EA45-9027-DC4783050CFC}"/>
                </a:ext>
              </a:extLst>
            </p:cNvPr>
            <p:cNvSpPr txBox="1"/>
            <p:nvPr/>
          </p:nvSpPr>
          <p:spPr>
            <a:xfrm>
              <a:off x="1045664" y="2044831"/>
              <a:ext cx="3516586" cy="4494498"/>
            </a:xfrm>
            <a:prstGeom prst="rect">
              <a:avLst/>
            </a:prstGeom>
            <a:noFill/>
          </p:spPr>
          <p:txBody>
            <a:bodyPr wrap="square" rtlCol="0">
              <a:spAutoFit/>
            </a:bodyPr>
            <a:lstStyle/>
            <a:p>
              <a:r>
                <a:rPr lang="en-GB" sz="3200" dirty="0">
                  <a:solidFill>
                    <a:srgbClr val="FFFFFF"/>
                  </a:solidFill>
                  <a:latin typeface="Fredoka One" panose="020B0604020202020204" charset="0"/>
                </a:rPr>
                <a:t>Beth am </a:t>
              </a:r>
              <a:r>
                <a:rPr lang="en-GB" sz="3200" dirty="0" err="1">
                  <a:solidFill>
                    <a:srgbClr val="FFFFFF"/>
                  </a:solidFill>
                  <a:latin typeface="Fredoka One" panose="020B0604020202020204" charset="0"/>
                </a:rPr>
                <a:t>i</a:t>
              </a:r>
              <a:r>
                <a:rPr lang="en-GB" sz="3200" dirty="0">
                  <a:solidFill>
                    <a:srgbClr val="FFFFFF"/>
                  </a:solidFill>
                  <a:latin typeface="Fredoka One" panose="020B0604020202020204" charset="0"/>
                </a:rPr>
                <a:t> </a:t>
              </a:r>
              <a:r>
                <a:rPr lang="en-GB" sz="3200" dirty="0" err="1">
                  <a:solidFill>
                    <a:srgbClr val="FFFFFF"/>
                  </a:solidFill>
                  <a:latin typeface="Fredoka One" panose="020B0604020202020204" charset="0"/>
                </a:rPr>
                <a:t>ni</a:t>
              </a:r>
              <a:r>
                <a:rPr lang="en-GB" sz="3200" dirty="0">
                  <a:solidFill>
                    <a:srgbClr val="FFFFFF"/>
                  </a:solidFill>
                  <a:latin typeface="Fredoka One" panose="020B0604020202020204" charset="0"/>
                </a:rPr>
                <a:t> </a:t>
              </a:r>
              <a:r>
                <a:rPr lang="en-GB" sz="3200" dirty="0" err="1">
                  <a:solidFill>
                    <a:srgbClr val="FFFFFF"/>
                  </a:solidFill>
                  <a:latin typeface="Fredoka One" panose="020B0604020202020204" charset="0"/>
                </a:rPr>
                <a:t>ystyried</a:t>
              </a:r>
              <a:r>
                <a:rPr lang="en-GB" sz="3200" dirty="0">
                  <a:solidFill>
                    <a:srgbClr val="FFFFFF"/>
                  </a:solidFill>
                  <a:latin typeface="Fredoka One" panose="020B0604020202020204" charset="0"/>
                </a:rPr>
                <a:t> y </a:t>
              </a:r>
              <a:r>
                <a:rPr lang="en-GB" sz="3200" dirty="0" err="1">
                  <a:solidFill>
                    <a:srgbClr val="FFFFFF"/>
                  </a:solidFill>
                  <a:latin typeface="Fredoka One" panose="020B0604020202020204" charset="0"/>
                </a:rPr>
                <a:t>canlynol</a:t>
              </a:r>
              <a:r>
                <a:rPr lang="en-GB" sz="3200" dirty="0">
                  <a:solidFill>
                    <a:srgbClr val="FFFFFF"/>
                  </a:solidFill>
                  <a:latin typeface="Fredoka One" panose="020B0604020202020204" charset="0"/>
                </a:rPr>
                <a:t>?</a:t>
              </a:r>
              <a:endParaRPr lang="en-GB" dirty="0">
                <a:solidFill>
                  <a:srgbClr val="FFFFFF"/>
                </a:solidFill>
                <a:latin typeface="Quicksand" panose="020B0604020202020204" charset="0"/>
              </a:endParaRPr>
            </a:p>
            <a:p>
              <a:endParaRPr lang="en-GB" sz="2400" dirty="0">
                <a:solidFill>
                  <a:srgbClr val="FFFFFF"/>
                </a:solidFill>
                <a:latin typeface="Quicksand" panose="020B0604020202020204" charset="0"/>
              </a:endParaRPr>
            </a:p>
            <a:p>
              <a:r>
                <a:rPr lang="en-GB" sz="2400" dirty="0" err="1">
                  <a:solidFill>
                    <a:srgbClr val="FFFFFF"/>
                  </a:solidFill>
                  <a:latin typeface="Quicksand" panose="020B0604020202020204" charset="0"/>
                </a:rPr>
                <a:t>Wyddoch</a:t>
              </a:r>
              <a:r>
                <a:rPr lang="en-GB" sz="2400" dirty="0">
                  <a:solidFill>
                    <a:srgbClr val="FFFFFF"/>
                  </a:solidFill>
                  <a:latin typeface="Quicksand" panose="020B0604020202020204" charset="0"/>
                </a:rPr>
                <a:t> chi </a:t>
              </a:r>
              <a:r>
                <a:rPr lang="en-GB" sz="2400" dirty="0" err="1">
                  <a:solidFill>
                    <a:srgbClr val="FFFFFF"/>
                  </a:solidFill>
                  <a:latin typeface="Quicksand" panose="020B0604020202020204" charset="0"/>
                </a:rPr>
                <a:t>beth</a:t>
              </a:r>
              <a:r>
                <a:rPr lang="en-GB" sz="2400" dirty="0">
                  <a:solidFill>
                    <a:srgbClr val="FFFFFF"/>
                  </a:solidFill>
                  <a:latin typeface="Quicksand" panose="020B0604020202020204" charset="0"/>
                </a:rPr>
                <a:t> </a:t>
              </a:r>
              <a:r>
                <a:rPr lang="en-GB" sz="2400" dirty="0" err="1">
                  <a:solidFill>
                    <a:srgbClr val="FFFFFF"/>
                  </a:solidFill>
                  <a:latin typeface="Quicksand" panose="020B0604020202020204" charset="0"/>
                </a:rPr>
                <a:t>yw</a:t>
              </a:r>
              <a:r>
                <a:rPr lang="en-GB" sz="2400" dirty="0">
                  <a:solidFill>
                    <a:srgbClr val="FFFFFF"/>
                  </a:solidFill>
                  <a:latin typeface="Quicksand" panose="020B0604020202020204" charset="0"/>
                </a:rPr>
                <a:t> ‘</a:t>
              </a:r>
              <a:r>
                <a:rPr lang="en-GB" sz="2400" dirty="0">
                  <a:solidFill>
                    <a:srgbClr val="FFFFFF"/>
                  </a:solidFill>
                  <a:latin typeface="Fredoka One" panose="020B0604020202020204" charset="0"/>
                </a:rPr>
                <a:t>chaise and four</a:t>
              </a:r>
              <a:r>
                <a:rPr lang="en-GB" sz="2400" dirty="0">
                  <a:solidFill>
                    <a:srgbClr val="FFFFFF"/>
                  </a:solidFill>
                  <a:latin typeface="Quicksand" panose="020B0604020202020204" charset="0"/>
                </a:rPr>
                <a:t>’?  </a:t>
              </a:r>
            </a:p>
            <a:p>
              <a:endParaRPr lang="en-GB" sz="2400" dirty="0">
                <a:solidFill>
                  <a:srgbClr val="FFFFFF"/>
                </a:solidFill>
                <a:latin typeface="Quicksand" panose="020B0604020202020204" charset="0"/>
              </a:endParaRPr>
            </a:p>
            <a:p>
              <a:r>
                <a:rPr lang="en-GB" sz="2400" dirty="0" err="1">
                  <a:solidFill>
                    <a:srgbClr val="FFFFFF"/>
                  </a:solidFill>
                  <a:latin typeface="Quicksand" panose="020B0604020202020204" charset="0"/>
                </a:rPr>
                <a:t>Ydych</a:t>
              </a:r>
              <a:r>
                <a:rPr lang="en-GB" sz="2400" dirty="0">
                  <a:solidFill>
                    <a:srgbClr val="FFFFFF"/>
                  </a:solidFill>
                  <a:latin typeface="Quicksand" panose="020B0604020202020204" charset="0"/>
                </a:rPr>
                <a:t> </a:t>
              </a:r>
              <a:r>
                <a:rPr lang="en-GB" sz="2400" dirty="0" err="1">
                  <a:solidFill>
                    <a:srgbClr val="FFFFFF"/>
                  </a:solidFill>
                  <a:latin typeface="Quicksand" panose="020B0604020202020204" charset="0"/>
                </a:rPr>
                <a:t>chi’n</a:t>
              </a:r>
              <a:r>
                <a:rPr lang="en-GB" sz="2400" dirty="0">
                  <a:solidFill>
                    <a:srgbClr val="FFFFFF"/>
                  </a:solidFill>
                  <a:latin typeface="Quicksand" panose="020B0604020202020204" charset="0"/>
                </a:rPr>
                <a:t> </a:t>
              </a:r>
              <a:r>
                <a:rPr lang="en-GB" sz="2400" dirty="0" err="1">
                  <a:solidFill>
                    <a:srgbClr val="FFFFFF"/>
                  </a:solidFill>
                  <a:latin typeface="Quicksand" panose="020B0604020202020204" charset="0"/>
                </a:rPr>
                <a:t>gwybod</a:t>
              </a:r>
              <a:r>
                <a:rPr lang="en-GB" sz="2400" dirty="0">
                  <a:solidFill>
                    <a:srgbClr val="FFFFFF"/>
                  </a:solidFill>
                  <a:latin typeface="Quicksand" panose="020B0604020202020204" charset="0"/>
                </a:rPr>
                <a:t> </a:t>
              </a:r>
              <a:r>
                <a:rPr lang="en-GB" sz="2400" dirty="0" err="1">
                  <a:solidFill>
                    <a:srgbClr val="FFFFFF"/>
                  </a:solidFill>
                  <a:latin typeface="Quicksand" panose="020B0604020202020204" charset="0"/>
                </a:rPr>
                <a:t>unrhyw</a:t>
              </a:r>
              <a:r>
                <a:rPr lang="en-GB" sz="2400" dirty="0">
                  <a:solidFill>
                    <a:srgbClr val="FFFFFF"/>
                  </a:solidFill>
                  <a:latin typeface="Quicksand" panose="020B0604020202020204" charset="0"/>
                </a:rPr>
                <a:t> </a:t>
              </a:r>
              <a:r>
                <a:rPr lang="en-GB" sz="2400" dirty="0" err="1">
                  <a:solidFill>
                    <a:srgbClr val="FFFFFF"/>
                  </a:solidFill>
                  <a:latin typeface="Quicksand" panose="020B0604020202020204" charset="0"/>
                </a:rPr>
                <a:t>rannau</a:t>
              </a:r>
              <a:r>
                <a:rPr lang="en-GB" sz="2400" dirty="0">
                  <a:solidFill>
                    <a:srgbClr val="FFFFFF"/>
                  </a:solidFill>
                  <a:latin typeface="Quicksand" panose="020B0604020202020204" charset="0"/>
                </a:rPr>
                <a:t> </a:t>
              </a:r>
              <a:r>
                <a:rPr lang="en-GB" sz="2400" dirty="0" err="1">
                  <a:solidFill>
                    <a:srgbClr val="FFFFFF"/>
                  </a:solidFill>
                  <a:latin typeface="Quicksand" panose="020B0604020202020204" charset="0"/>
                </a:rPr>
                <a:t>o’r</a:t>
              </a:r>
              <a:r>
                <a:rPr lang="en-GB" sz="2400" dirty="0">
                  <a:solidFill>
                    <a:srgbClr val="FFFFFF"/>
                  </a:solidFill>
                  <a:latin typeface="Quicksand" panose="020B0604020202020204" charset="0"/>
                </a:rPr>
                <a:t> </a:t>
              </a:r>
              <a:r>
                <a:rPr lang="en-GB" sz="2400" dirty="0" err="1">
                  <a:solidFill>
                    <a:srgbClr val="FFFFFF"/>
                  </a:solidFill>
                  <a:latin typeface="Fredoka One" panose="020B0604020202020204" charset="0"/>
                </a:rPr>
                <a:t>daith</a:t>
              </a:r>
              <a:r>
                <a:rPr lang="en-GB" sz="2400" dirty="0">
                  <a:solidFill>
                    <a:srgbClr val="FFFFFF"/>
                  </a:solidFill>
                  <a:latin typeface="Quicksand" panose="020B0604020202020204" charset="0"/>
                </a:rPr>
                <a:t> y </a:t>
              </a:r>
              <a:r>
                <a:rPr lang="en-GB" sz="2400" dirty="0" err="1">
                  <a:solidFill>
                    <a:srgbClr val="FFFFFF"/>
                  </a:solidFill>
                  <a:latin typeface="Quicksand" panose="020B0604020202020204" charset="0"/>
                </a:rPr>
                <a:t>byddai</a:t>
              </a:r>
              <a:r>
                <a:rPr lang="en-GB" sz="2400" dirty="0">
                  <a:solidFill>
                    <a:srgbClr val="FFFFFF"/>
                  </a:solidFill>
                  <a:latin typeface="Quicksand" panose="020B0604020202020204" charset="0"/>
                </a:rPr>
                <a:t> </a:t>
              </a:r>
              <a:r>
                <a:rPr lang="en-GB" sz="2400" dirty="0" err="1">
                  <a:solidFill>
                    <a:srgbClr val="FFFFFF"/>
                  </a:solidFill>
                  <a:latin typeface="Quicksand" panose="020B0604020202020204" charset="0"/>
                </a:rPr>
                <a:t>Merched</a:t>
              </a:r>
              <a:r>
                <a:rPr lang="en-GB" sz="2400" dirty="0">
                  <a:solidFill>
                    <a:srgbClr val="FFFFFF"/>
                  </a:solidFill>
                  <a:latin typeface="Quicksand" panose="020B0604020202020204" charset="0"/>
                </a:rPr>
                <a:t> Llangollen </a:t>
              </a:r>
              <a:r>
                <a:rPr lang="en-GB" sz="2400" dirty="0" err="1">
                  <a:solidFill>
                    <a:srgbClr val="FFFFFF"/>
                  </a:solidFill>
                  <a:latin typeface="Quicksand" panose="020B0604020202020204" charset="0"/>
                </a:rPr>
                <a:t>wedi’i</a:t>
              </a:r>
              <a:r>
                <a:rPr lang="en-GB" sz="2400" dirty="0">
                  <a:solidFill>
                    <a:srgbClr val="FFFFFF"/>
                  </a:solidFill>
                  <a:latin typeface="Quicksand" panose="020B0604020202020204" charset="0"/>
                </a:rPr>
                <a:t> </a:t>
              </a:r>
              <a:r>
                <a:rPr lang="en-GB" sz="2400" dirty="0" err="1">
                  <a:solidFill>
                    <a:srgbClr val="FFFFFF"/>
                  </a:solidFill>
                  <a:latin typeface="Quicksand" panose="020B0604020202020204" charset="0"/>
                </a:rPr>
                <a:t>gymryd</a:t>
              </a:r>
              <a:r>
                <a:rPr lang="en-GB" sz="2400" dirty="0">
                  <a:solidFill>
                    <a:srgbClr val="FFFFFF"/>
                  </a:solidFill>
                  <a:latin typeface="Quicksand" panose="020B0604020202020204" charset="0"/>
                </a:rPr>
                <a:t> o </a:t>
              </a:r>
              <a:r>
                <a:rPr lang="en-GB" sz="2400" dirty="0" err="1">
                  <a:solidFill>
                    <a:srgbClr val="FFFFFF"/>
                  </a:solidFill>
                  <a:latin typeface="Quicksand" panose="020B0604020202020204" charset="0"/>
                </a:rPr>
                <a:t>Langollen</a:t>
              </a:r>
              <a:r>
                <a:rPr lang="en-GB" sz="2400" dirty="0">
                  <a:solidFill>
                    <a:srgbClr val="FFFFFF"/>
                  </a:solidFill>
                  <a:latin typeface="Quicksand" panose="020B0604020202020204" charset="0"/>
                </a:rPr>
                <a:t> </a:t>
              </a:r>
              <a:r>
                <a:rPr lang="en-GB" sz="2400" dirty="0" err="1">
                  <a:solidFill>
                    <a:srgbClr val="FFFFFF"/>
                  </a:solidFill>
                  <a:latin typeface="Quicksand" panose="020B0604020202020204" charset="0"/>
                </a:rPr>
                <a:t>i</a:t>
              </a:r>
              <a:r>
                <a:rPr lang="en-GB" sz="2400" dirty="0">
                  <a:solidFill>
                    <a:srgbClr val="FFFFFF"/>
                  </a:solidFill>
                  <a:latin typeface="Quicksand" panose="020B0604020202020204" charset="0"/>
                </a:rPr>
                <a:t> </a:t>
              </a:r>
              <a:r>
                <a:rPr lang="en-GB" sz="2400" dirty="0" err="1">
                  <a:solidFill>
                    <a:srgbClr val="FFFFFF"/>
                  </a:solidFill>
                  <a:latin typeface="Quicksand" panose="020B0604020202020204" charset="0"/>
                </a:rPr>
                <a:t>Lanelwy</a:t>
              </a:r>
              <a:r>
                <a:rPr lang="en-GB" sz="2400" dirty="0">
                  <a:solidFill>
                    <a:srgbClr val="FFFFFF"/>
                  </a:solidFill>
                  <a:latin typeface="Quicksand" panose="020B0604020202020204" charset="0"/>
                </a:rPr>
                <a:t>?</a:t>
              </a:r>
            </a:p>
          </p:txBody>
        </p:sp>
      </p:grpSp>
      <p:pic>
        <p:nvPicPr>
          <p:cNvPr id="3" name="Picture 2"/>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5306848" y="689114"/>
            <a:ext cx="6485013" cy="4812076"/>
          </a:xfrm>
          <a:prstGeom prst="roundRect">
            <a:avLst/>
          </a:prstGeom>
          <a:ln w="38100">
            <a:solidFill>
              <a:srgbClr val="FFD966"/>
            </a:solidFill>
          </a:ln>
        </p:spPr>
      </p:pic>
      <p:sp>
        <p:nvSpPr>
          <p:cNvPr id="10" name="tab">
            <a:hlinkClick r:id="" action="ppaction://hlinkshowjump?jump=nextslide"/>
            <a:extLst>
              <a:ext uri="{FF2B5EF4-FFF2-40B4-BE49-F238E27FC236}">
                <a16:creationId xmlns:a16="http://schemas.microsoft.com/office/drawing/2014/main" id="{25199870-E06E-7747-AA00-3D82DF46AD19}"/>
              </a:ext>
            </a:extLst>
          </p:cNvPr>
          <p:cNvSpPr/>
          <p:nvPr/>
        </p:nvSpPr>
        <p:spPr>
          <a:xfrm>
            <a:off x="7290566" y="1097861"/>
            <a:ext cx="1889879" cy="564897"/>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err="1">
                <a:solidFill>
                  <a:srgbClr val="4E6A84"/>
                </a:solidFill>
                <a:latin typeface="Fredoka One" panose="020B0604020202020204" charset="0"/>
              </a:rPr>
              <a:t>Llanelwy</a:t>
            </a:r>
            <a:endParaRPr lang="en-GB" dirty="0">
              <a:solidFill>
                <a:srgbClr val="4E6A84"/>
              </a:solidFill>
              <a:latin typeface="Fredoka One" panose="020B0604020202020204" charset="0"/>
            </a:endParaRPr>
          </a:p>
        </p:txBody>
      </p:sp>
      <p:sp>
        <p:nvSpPr>
          <p:cNvPr id="11" name="tab">
            <a:hlinkClick r:id="" action="ppaction://hlinkshowjump?jump=nextslide"/>
            <a:extLst>
              <a:ext uri="{FF2B5EF4-FFF2-40B4-BE49-F238E27FC236}">
                <a16:creationId xmlns:a16="http://schemas.microsoft.com/office/drawing/2014/main" id="{25199870-E06E-7747-AA00-3D82DF46AD19}"/>
              </a:ext>
            </a:extLst>
          </p:cNvPr>
          <p:cNvSpPr/>
          <p:nvPr/>
        </p:nvSpPr>
        <p:spPr>
          <a:xfrm>
            <a:off x="8241073" y="4644555"/>
            <a:ext cx="2179145" cy="564897"/>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rgbClr val="4E6A84"/>
                </a:solidFill>
                <a:latin typeface="Fredoka One" panose="020B0604020202020204" charset="0"/>
              </a:rPr>
              <a:t>Llangollen</a:t>
            </a:r>
            <a:endParaRPr lang="en-GB" dirty="0">
              <a:solidFill>
                <a:srgbClr val="4E6A84"/>
              </a:solidFill>
              <a:latin typeface="Fredoka One" panose="020B0604020202020204" charset="0"/>
            </a:endParaRPr>
          </a:p>
        </p:txBody>
      </p:sp>
      <p:cxnSp>
        <p:nvCxnSpPr>
          <p:cNvPr id="12" name="Straight Arrow Connector 11"/>
          <p:cNvCxnSpPr/>
          <p:nvPr/>
        </p:nvCxnSpPr>
        <p:spPr>
          <a:xfrm flipV="1">
            <a:off x="10298280" y="4395746"/>
            <a:ext cx="520413" cy="457846"/>
          </a:xfrm>
          <a:prstGeom prst="straightConnector1">
            <a:avLst/>
          </a:prstGeom>
          <a:ln w="38100">
            <a:solidFill>
              <a:srgbClr val="FFD966"/>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endCxn id="19" idx="1"/>
          </p:cNvCxnSpPr>
          <p:nvPr/>
        </p:nvCxnSpPr>
        <p:spPr>
          <a:xfrm>
            <a:off x="9037864" y="1662758"/>
            <a:ext cx="713267" cy="688533"/>
          </a:xfrm>
          <a:prstGeom prst="straightConnector1">
            <a:avLst/>
          </a:prstGeom>
          <a:ln w="38100">
            <a:solidFill>
              <a:srgbClr val="FFD966"/>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9690254" y="2290414"/>
            <a:ext cx="415692" cy="415692"/>
          </a:xfrm>
          <a:prstGeom prst="ellipse">
            <a:avLst/>
          </a:prstGeom>
          <a:solidFill>
            <a:srgbClr val="4E6A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10763561" y="4026032"/>
            <a:ext cx="415692" cy="415692"/>
          </a:xfrm>
          <a:prstGeom prst="ellipse">
            <a:avLst/>
          </a:prstGeom>
          <a:solidFill>
            <a:srgbClr val="4E6A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9737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4B70BE0-8B72-7A42-889A-1034EAE0907D}"/>
              </a:ext>
            </a:extLst>
          </p:cNvPr>
          <p:cNvPicPr>
            <a:picLocks noChangeAspect="1"/>
          </p:cNvPicPr>
          <p:nvPr/>
        </p:nvPicPr>
        <p:blipFill>
          <a:blip r:embed="rId3"/>
          <a:stretch>
            <a:fillRect/>
          </a:stretch>
        </p:blipFill>
        <p:spPr>
          <a:xfrm>
            <a:off x="-246009" y="2870200"/>
            <a:ext cx="14689601" cy="3987800"/>
          </a:xfrm>
          <a:prstGeom prst="rect">
            <a:avLst/>
          </a:prstGeom>
        </p:spPr>
      </p:pic>
      <p:sp>
        <p:nvSpPr>
          <p:cNvPr id="2" name="Rectangle 1"/>
          <p:cNvSpPr/>
          <p:nvPr/>
        </p:nvSpPr>
        <p:spPr>
          <a:xfrm>
            <a:off x="794323" y="1556242"/>
            <a:ext cx="6000177" cy="2167132"/>
          </a:xfrm>
          <a:prstGeom prst="rect">
            <a:avLst/>
          </a:prstGeom>
        </p:spPr>
        <p:txBody>
          <a:bodyPr wrap="square">
            <a:spAutoFit/>
          </a:bodyPr>
          <a:lstStyle/>
          <a:p>
            <a:pPr>
              <a:lnSpc>
                <a:spcPct val="107000"/>
              </a:lnSpc>
            </a:pP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Mae’r</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siwrnai</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tua</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200" dirty="0">
                <a:solidFill>
                  <a:srgbClr val="D78643"/>
                </a:solidFill>
                <a:latin typeface="Fredoka One" panose="020B0604020202020204" charset="0"/>
                <a:ea typeface="Calibri" panose="020F0502020204030204" pitchFamily="34" charset="0"/>
                <a:cs typeface="Calibri" panose="020F0502020204030204" pitchFamily="34" charset="0"/>
              </a:rPr>
              <a:t>29 </a:t>
            </a:r>
            <a:r>
              <a:rPr lang="en-GB" sz="2200" dirty="0" err="1">
                <a:solidFill>
                  <a:srgbClr val="D78643"/>
                </a:solidFill>
                <a:latin typeface="Fredoka One" panose="020B0604020202020204" charset="0"/>
                <a:ea typeface="Calibri" panose="020F0502020204030204" pitchFamily="34" charset="0"/>
                <a:cs typeface="Calibri" panose="020F0502020204030204" pitchFamily="34" charset="0"/>
              </a:rPr>
              <a:t>milltir</a:t>
            </a:r>
            <a:r>
              <a:rPr lang="en-GB" sz="2200" dirty="0">
                <a:solidFill>
                  <a:srgbClr val="D78643"/>
                </a:solidFill>
                <a:latin typeface="Fredoka One" panose="020B0604020202020204" charset="0"/>
                <a:ea typeface="Calibri" panose="020F0502020204030204" pitchFamily="34" charset="0"/>
                <a:cs typeface="Calibri" panose="020F0502020204030204" pitchFamily="34" charset="0"/>
              </a:rPr>
              <a:t> </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a gall trap a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cheffyl</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deithio</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rhwng</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200" dirty="0">
                <a:solidFill>
                  <a:srgbClr val="D78643"/>
                </a:solidFill>
                <a:latin typeface="Fredoka One" panose="020B0604020202020204" charset="0"/>
                <a:ea typeface="Calibri" panose="020F0502020204030204" pitchFamily="34" charset="0"/>
                <a:cs typeface="Calibri" panose="020F0502020204030204" pitchFamily="34" charset="0"/>
              </a:rPr>
              <a:t>8 - 10 </a:t>
            </a:r>
            <a:r>
              <a:rPr lang="en-GB" sz="2200" dirty="0" err="1">
                <a:solidFill>
                  <a:srgbClr val="D78643"/>
                </a:solidFill>
                <a:latin typeface="Fredoka One" panose="020B0604020202020204" charset="0"/>
                <a:ea typeface="Calibri" panose="020F0502020204030204" pitchFamily="34" charset="0"/>
                <a:cs typeface="Calibri" panose="020F0502020204030204" pitchFamily="34" charset="0"/>
              </a:rPr>
              <a:t>milltir</a:t>
            </a:r>
            <a:r>
              <a:rPr lang="en-GB" sz="2200" dirty="0">
                <a:solidFill>
                  <a:srgbClr val="D78643"/>
                </a:solidFill>
                <a:latin typeface="Fredoka One" panose="020B0604020202020204" charset="0"/>
                <a:ea typeface="Calibri" panose="020F0502020204030204" pitchFamily="34" charset="0"/>
                <a:cs typeface="Calibri" panose="020F0502020204030204" pitchFamily="34" charset="0"/>
              </a:rPr>
              <a:t> </a:t>
            </a:r>
            <a:r>
              <a:rPr lang="en-GB" sz="2200" dirty="0" err="1">
                <a:solidFill>
                  <a:srgbClr val="D78643"/>
                </a:solidFill>
                <a:latin typeface="Fredoka One" panose="020B0604020202020204" charset="0"/>
                <a:ea typeface="Calibri" panose="020F0502020204030204" pitchFamily="34" charset="0"/>
                <a:cs typeface="Calibri" panose="020F0502020204030204" pitchFamily="34" charset="0"/>
              </a:rPr>
              <a:t>yr</a:t>
            </a:r>
            <a:r>
              <a:rPr lang="en-GB" sz="2200" dirty="0">
                <a:solidFill>
                  <a:srgbClr val="D78643"/>
                </a:solidFill>
                <a:latin typeface="Fredoka One" panose="020B0604020202020204" charset="0"/>
                <a:ea typeface="Calibri" panose="020F0502020204030204" pitchFamily="34" charset="0"/>
                <a:cs typeface="Calibri" panose="020F0502020204030204" pitchFamily="34" charset="0"/>
              </a:rPr>
              <a:t> </a:t>
            </a:r>
            <a:r>
              <a:rPr lang="en-GB" sz="2200" dirty="0" err="1">
                <a:solidFill>
                  <a:srgbClr val="D78643"/>
                </a:solidFill>
                <a:latin typeface="Fredoka One" panose="020B0604020202020204" charset="0"/>
                <a:ea typeface="Calibri" panose="020F0502020204030204" pitchFamily="34" charset="0"/>
                <a:cs typeface="Calibri" panose="020F0502020204030204" pitchFamily="34" charset="0"/>
              </a:rPr>
              <a:t>awr</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Gan</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gymryd</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yr</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elltydd</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i</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ystyriaeth</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gallwn</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amcangyfrif</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bod y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siwrnai</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wedi</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cymryd</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200" dirty="0">
                <a:solidFill>
                  <a:srgbClr val="D78643"/>
                </a:solidFill>
                <a:latin typeface="Fredoka One" panose="020B0604020202020204" charset="0"/>
                <a:ea typeface="Calibri" panose="020F0502020204030204" pitchFamily="34" charset="0"/>
                <a:cs typeface="Calibri" panose="020F0502020204030204" pitchFamily="34" charset="0"/>
              </a:rPr>
              <a:t>5 </a:t>
            </a:r>
            <a:r>
              <a:rPr lang="en-GB" sz="2200" dirty="0" err="1">
                <a:solidFill>
                  <a:srgbClr val="D78643"/>
                </a:solidFill>
                <a:latin typeface="Fredoka One" panose="020B0604020202020204" charset="0"/>
                <a:ea typeface="Calibri" panose="020F0502020204030204" pitchFamily="34" charset="0"/>
                <a:cs typeface="Calibri" panose="020F0502020204030204" pitchFamily="34" charset="0"/>
              </a:rPr>
              <a:t>awr</a:t>
            </a:r>
            <a:r>
              <a:rPr lang="en-GB" sz="2200" dirty="0">
                <a:solidFill>
                  <a:srgbClr val="D78643"/>
                </a:solidFill>
                <a:latin typeface="Fredoka One"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iddyn</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nhw</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gan</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gynnwys</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amser</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gorffwyso</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yn</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Rhuthun</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i’r</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r>
              <a:rPr lang="en-GB" sz="2000" dirty="0" err="1">
                <a:solidFill>
                  <a:srgbClr val="4E6A84"/>
                </a:solidFill>
                <a:latin typeface="Quicksand" panose="020B0604020202020204" charset="0"/>
                <a:ea typeface="Calibri" panose="020F0502020204030204" pitchFamily="34" charset="0"/>
                <a:cs typeface="Calibri" panose="020F0502020204030204" pitchFamily="34" charset="0"/>
              </a:rPr>
              <a:t>ceffylau</a:t>
            </a:r>
            <a:r>
              <a:rPr lang="en-GB" sz="2000" dirty="0">
                <a:solidFill>
                  <a:srgbClr val="4E6A84"/>
                </a:solidFill>
                <a:latin typeface="Quicksand" panose="020B0604020202020204" charset="0"/>
                <a:ea typeface="Calibri" panose="020F0502020204030204" pitchFamily="34" charset="0"/>
                <a:cs typeface="Calibri" panose="020F0502020204030204" pitchFamily="34" charset="0"/>
              </a:rPr>
              <a:t>. </a:t>
            </a:r>
            <a:endParaRPr lang="en-GB" b="1" dirty="0">
              <a:solidFill>
                <a:srgbClr val="4E6A84"/>
              </a:solidFill>
              <a:latin typeface="Quicksand" panose="020B0604020202020204" charset="0"/>
              <a:ea typeface="Calibri" panose="020F0502020204030204" pitchFamily="34" charset="0"/>
              <a:cs typeface="Times New Roman" panose="02020603050405020304" pitchFamily="18" charset="0"/>
            </a:endParaRPr>
          </a:p>
        </p:txBody>
      </p:sp>
      <p:sp>
        <p:nvSpPr>
          <p:cNvPr id="8" name="Rectangle 7"/>
          <p:cNvSpPr/>
          <p:nvPr/>
        </p:nvSpPr>
        <p:spPr>
          <a:xfrm>
            <a:off x="794323" y="572410"/>
            <a:ext cx="7329789" cy="706347"/>
          </a:xfrm>
          <a:prstGeom prst="rect">
            <a:avLst/>
          </a:prstGeom>
        </p:spPr>
        <p:txBody>
          <a:bodyPr wrap="square">
            <a:spAutoFit/>
          </a:bodyPr>
          <a:lstStyle/>
          <a:p>
            <a:pPr>
              <a:lnSpc>
                <a:spcPct val="107000"/>
              </a:lnSpc>
              <a:spcAft>
                <a:spcPts val="800"/>
              </a:spcAft>
            </a:pPr>
            <a:r>
              <a:rPr lang="en-GB" sz="4000" dirty="0" err="1">
                <a:solidFill>
                  <a:srgbClr val="4E6A84"/>
                </a:solidFill>
                <a:latin typeface="Fredoka One" panose="02000000000000000000" pitchFamily="2" charset="77"/>
              </a:rPr>
              <a:t>Amseroedd</a:t>
            </a:r>
            <a:r>
              <a:rPr lang="en-GB" sz="4000" dirty="0">
                <a:solidFill>
                  <a:srgbClr val="4E6A84"/>
                </a:solidFill>
                <a:latin typeface="Fredoka One" panose="02000000000000000000" pitchFamily="2" charset="77"/>
              </a:rPr>
              <a:t> </a:t>
            </a:r>
            <a:r>
              <a:rPr lang="en-GB" sz="4000" dirty="0" err="1">
                <a:solidFill>
                  <a:srgbClr val="4E6A84"/>
                </a:solidFill>
                <a:latin typeface="Fredoka One" panose="02000000000000000000" pitchFamily="2" charset="77"/>
              </a:rPr>
              <a:t>siwrneiau</a:t>
            </a:r>
            <a:endParaRPr lang="en-GB" sz="4000" dirty="0">
              <a:solidFill>
                <a:srgbClr val="4E6A84"/>
              </a:solidFill>
              <a:latin typeface="Fredoka One" panose="02000000000000000000" pitchFamily="2" charset="77"/>
            </a:endParaRPr>
          </a:p>
        </p:txBody>
      </p:sp>
      <p:sp>
        <p:nvSpPr>
          <p:cNvPr id="3" name="Rectangle 2"/>
          <p:cNvSpPr/>
          <p:nvPr/>
        </p:nvSpPr>
        <p:spPr>
          <a:xfrm>
            <a:off x="794323" y="4864100"/>
            <a:ext cx="6000177" cy="1388842"/>
          </a:xfrm>
          <a:prstGeom prst="rect">
            <a:avLst/>
          </a:prstGeom>
        </p:spPr>
        <p:txBody>
          <a:bodyPr wrap="square">
            <a:spAutoFit/>
          </a:bodyPr>
          <a:lstStyle/>
          <a:p>
            <a:pPr>
              <a:lnSpc>
                <a:spcPct val="107000"/>
              </a:lnSpc>
              <a:spcAft>
                <a:spcPts val="0"/>
              </a:spcAft>
            </a:pP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Pe</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 </a:t>
            </a: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bai</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 </a:t>
            </a: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Merched</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 Llangollen </a:t>
            </a: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wedi</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 </a:t>
            </a: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byw</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 </a:t>
            </a: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yn</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 </a:t>
            </a: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oes</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 y </a:t>
            </a: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rheilffyrdd</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 a </a:t>
            </a: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fydden</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 </a:t>
            </a: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nhw</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 </a:t>
            </a: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wedi</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 </a:t>
            </a: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gallu</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 </a:t>
            </a: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gwneud</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 </a:t>
            </a: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yr</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 un </a:t>
            </a: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siwrnai</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 ac a </a:t>
            </a: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fyddai’r</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 </a:t>
            </a: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siwrnai</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 </a:t>
            </a: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hynny</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 </a:t>
            </a: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wedi</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 bod </a:t>
            </a: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yn</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 </a:t>
            </a: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gynt</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 </a:t>
            </a: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iddyn</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 </a:t>
            </a:r>
            <a:r>
              <a:rPr lang="en-GB" sz="2000" b="1" dirty="0" err="1">
                <a:solidFill>
                  <a:srgbClr val="FFFFFF"/>
                </a:solidFill>
                <a:latin typeface="Quicksand" panose="020B0604020202020204" charset="0"/>
                <a:ea typeface="Times New Roman" panose="02020603050405020304" pitchFamily="18" charset="0"/>
                <a:cs typeface="Calibri" panose="020F0502020204030204" pitchFamily="34" charset="0"/>
              </a:rPr>
              <a:t>nhw</a:t>
            </a:r>
            <a:r>
              <a:rPr lang="en-GB" sz="2000" b="1" dirty="0">
                <a:solidFill>
                  <a:srgbClr val="FFFFFF"/>
                </a:solidFill>
                <a:latin typeface="Quicksand" panose="020B0604020202020204" charset="0"/>
                <a:ea typeface="Times New Roman" panose="02020603050405020304" pitchFamily="18" charset="0"/>
                <a:cs typeface="Calibri" panose="020F0502020204030204" pitchFamily="34" charset="0"/>
              </a:rPr>
              <a:t>?</a:t>
            </a:r>
            <a:endParaRPr lang="en-GB" sz="2000" b="1" dirty="0">
              <a:solidFill>
                <a:srgbClr val="FFFFFF"/>
              </a:solidFill>
              <a:latin typeface="Quicksand" panose="020B0604020202020204" charset="0"/>
              <a:ea typeface="Calibri" panose="020F0502020204030204" pitchFamily="34" charset="0"/>
              <a:cs typeface="Times New Roman" panose="02020603050405020304" pitchFamily="18" charset="0"/>
            </a:endParaRPr>
          </a:p>
        </p:txBody>
      </p:sp>
      <p:pic>
        <p:nvPicPr>
          <p:cNvPr id="6" name="Picture 5"/>
          <p:cNvPicPr>
            <a:picLocks noChangeAspect="1"/>
          </p:cNvPicPr>
          <p:nvPr/>
        </p:nvPicPr>
        <p:blipFill>
          <a:blip r:embed="rId4" cstate="email">
            <a:extLst>
              <a:ext uri="{BEBA8EAE-BF5A-486C-A8C5-ECC9F3942E4B}">
                <a14:imgProps xmlns:a14="http://schemas.microsoft.com/office/drawing/2010/main">
                  <a14:imgLayer r:embed="rId5">
                    <a14:imgEffect>
                      <a14:backgroundRemoval t="7422" b="89973" l="9942" r="98799">
                        <a14:foregroundMark x1="29205" y1="19540" x2="33596" y2="84580"/>
                        <a14:foregroundMark x1="20713" y1="85398" x2="23488" y2="81612"/>
                        <a14:foregroundMark x1="78376" y1="85671" x2="73405" y2="85792"/>
                        <a14:backgroundMark x1="19967" y1="46743" x2="19967" y2="46743"/>
                        <a14:backgroundMark x1="77092" y1="83641" x2="77092" y2="83641"/>
                      </a14:backgroundRemoval>
                    </a14:imgEffect>
                  </a14:imgLayer>
                </a14:imgProps>
              </a:ext>
              <a:ext uri="{28A0092B-C50C-407E-A947-70E740481C1C}">
                <a14:useLocalDpi xmlns:a14="http://schemas.microsoft.com/office/drawing/2010/main"/>
              </a:ext>
            </a:extLst>
          </a:blip>
          <a:stretch>
            <a:fillRect/>
          </a:stretch>
        </p:blipFill>
        <p:spPr>
          <a:xfrm>
            <a:off x="6354502" y="0"/>
            <a:ext cx="5837498" cy="7982429"/>
          </a:xfrm>
          <a:prstGeom prst="rect">
            <a:avLst/>
          </a:prstGeom>
        </p:spPr>
      </p:pic>
    </p:spTree>
    <p:extLst>
      <p:ext uri="{BB962C8B-B14F-4D97-AF65-F5344CB8AC3E}">
        <p14:creationId xmlns:p14="http://schemas.microsoft.com/office/powerpoint/2010/main" val="691134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3548226"/>
            <a:ext cx="12192001" cy="3309774"/>
          </a:xfrm>
          <a:prstGeom prst="rect">
            <a:avLst/>
          </a:prstGeom>
        </p:spPr>
      </p:pic>
      <p:grpSp>
        <p:nvGrpSpPr>
          <p:cNvPr id="9" name="Group 8">
            <a:extLst>
              <a:ext uri="{FF2B5EF4-FFF2-40B4-BE49-F238E27FC236}">
                <a16:creationId xmlns:a16="http://schemas.microsoft.com/office/drawing/2014/main" id="{1666C9C9-BB75-DE41-8738-A758AA257057}"/>
              </a:ext>
            </a:extLst>
          </p:cNvPr>
          <p:cNvGrpSpPr/>
          <p:nvPr/>
        </p:nvGrpSpPr>
        <p:grpSpPr>
          <a:xfrm>
            <a:off x="799935" y="442838"/>
            <a:ext cx="5661023" cy="7365657"/>
            <a:chOff x="3659764" y="708510"/>
            <a:chExt cx="5509044" cy="7189165"/>
          </a:xfrm>
        </p:grpSpPr>
        <p:pic>
          <p:nvPicPr>
            <p:cNvPr id="10" name="Graphic 15">
              <a:extLst>
                <a:ext uri="{FF2B5EF4-FFF2-40B4-BE49-F238E27FC236}">
                  <a16:creationId xmlns:a16="http://schemas.microsoft.com/office/drawing/2014/main" id="{70DECD5C-B59C-E04A-892E-A8B040A2C944}"/>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flipH="1">
              <a:off x="3659764" y="708510"/>
              <a:ext cx="5509044" cy="7189165"/>
            </a:xfrm>
            <a:prstGeom prst="rect">
              <a:avLst/>
            </a:prstGeom>
          </p:spPr>
        </p:pic>
        <p:sp>
          <p:nvSpPr>
            <p:cNvPr id="11" name="TextBox 10">
              <a:extLst>
                <a:ext uri="{FF2B5EF4-FFF2-40B4-BE49-F238E27FC236}">
                  <a16:creationId xmlns:a16="http://schemas.microsoft.com/office/drawing/2014/main" id="{F9FF5F7C-CCAB-E64F-BBBE-C66A0B918794}"/>
                </a:ext>
              </a:extLst>
            </p:cNvPr>
            <p:cNvSpPr txBox="1"/>
            <p:nvPr/>
          </p:nvSpPr>
          <p:spPr>
            <a:xfrm>
              <a:off x="4150717" y="3583944"/>
              <a:ext cx="4663877" cy="2973978"/>
            </a:xfrm>
            <a:prstGeom prst="rect">
              <a:avLst/>
            </a:prstGeom>
            <a:noFill/>
          </p:spPr>
          <p:txBody>
            <a:bodyPr wrap="square" rtlCol="0">
              <a:spAutoFit/>
            </a:bodyPr>
            <a:lstStyle/>
            <a:p>
              <a:r>
                <a:rPr lang="en-GB" sz="2400" dirty="0" err="1">
                  <a:solidFill>
                    <a:srgbClr val="FFFFFF"/>
                  </a:solidFill>
                  <a:latin typeface="Fredoka One" panose="020B0604020202020204" charset="0"/>
                </a:rPr>
                <a:t>Edrychwch</a:t>
              </a:r>
              <a:r>
                <a:rPr lang="en-GB" sz="2400" dirty="0">
                  <a:solidFill>
                    <a:srgbClr val="FFFFFF"/>
                  </a:solidFill>
                  <a:latin typeface="Fredoka One" panose="020B0604020202020204" charset="0"/>
                </a:rPr>
                <a:t> </a:t>
              </a:r>
              <a:r>
                <a:rPr lang="en-GB" sz="2400" dirty="0" err="1">
                  <a:solidFill>
                    <a:srgbClr val="FFFFFF"/>
                  </a:solidFill>
                  <a:latin typeface="Fredoka One" panose="020B0604020202020204" charset="0"/>
                </a:rPr>
                <a:t>ar</a:t>
              </a:r>
              <a:r>
                <a:rPr lang="en-GB" sz="2400" dirty="0">
                  <a:solidFill>
                    <a:srgbClr val="FFFFFF"/>
                  </a:solidFill>
                  <a:latin typeface="Fredoka One" panose="020B0604020202020204" charset="0"/>
                </a:rPr>
                <a:t> </a:t>
              </a:r>
              <a:r>
                <a:rPr lang="en-GB" sz="2400" dirty="0" err="1">
                  <a:solidFill>
                    <a:srgbClr val="FFFFFF"/>
                  </a:solidFill>
                  <a:latin typeface="Fredoka One" panose="020B0604020202020204" charset="0"/>
                </a:rPr>
                <a:t>gopi</a:t>
              </a:r>
              <a:r>
                <a:rPr lang="en-GB" sz="2400" dirty="0">
                  <a:solidFill>
                    <a:srgbClr val="FFFFFF"/>
                  </a:solidFill>
                  <a:latin typeface="Fredoka One" panose="020B0604020202020204" charset="0"/>
                </a:rPr>
                <a:t> o </a:t>
              </a:r>
              <a:r>
                <a:rPr lang="en-GB" sz="2400" dirty="0" err="1">
                  <a:solidFill>
                    <a:srgbClr val="FFFFFF"/>
                  </a:solidFill>
                  <a:latin typeface="Fredoka One" panose="020B0604020202020204" charset="0"/>
                </a:rPr>
                <a:t>amseroedd</a:t>
              </a:r>
              <a:r>
                <a:rPr lang="en-GB" sz="2400" dirty="0">
                  <a:solidFill>
                    <a:srgbClr val="FFFFFF"/>
                  </a:solidFill>
                  <a:latin typeface="Fredoka One" panose="020B0604020202020204" charset="0"/>
                </a:rPr>
                <a:t> </a:t>
              </a:r>
              <a:r>
                <a:rPr lang="en-GB" sz="2400" dirty="0" err="1">
                  <a:solidFill>
                    <a:srgbClr val="FFFFFF"/>
                  </a:solidFill>
                  <a:latin typeface="Fredoka One" panose="020B0604020202020204" charset="0"/>
                </a:rPr>
                <a:t>rheilffyrdd</a:t>
              </a:r>
              <a:r>
                <a:rPr lang="en-GB" sz="2400" dirty="0">
                  <a:solidFill>
                    <a:srgbClr val="FFFFFF"/>
                  </a:solidFill>
                  <a:latin typeface="Fredoka One" panose="020B0604020202020204" charset="0"/>
                </a:rPr>
                <a:t> Bradshaw </a:t>
              </a:r>
              <a:r>
                <a:rPr lang="en-GB" sz="2400" dirty="0" err="1">
                  <a:solidFill>
                    <a:srgbClr val="FFFFFF"/>
                  </a:solidFill>
                  <a:latin typeface="Fredoka One" panose="020B0604020202020204" charset="0"/>
                </a:rPr>
                <a:t>ym</a:t>
              </a:r>
              <a:r>
                <a:rPr lang="en-GB" sz="2400" dirty="0">
                  <a:solidFill>
                    <a:srgbClr val="FFFFFF"/>
                  </a:solidFill>
                  <a:latin typeface="Fredoka One" panose="020B0604020202020204" charset="0"/>
                </a:rPr>
                <a:t> 1887.</a:t>
              </a:r>
            </a:p>
            <a:p>
              <a:endParaRPr lang="en-GB" sz="2000" dirty="0">
                <a:solidFill>
                  <a:srgbClr val="FFFFFF"/>
                </a:solidFill>
                <a:latin typeface="Quicksand" panose="020B0604020202020204" charset="0"/>
              </a:endParaRPr>
            </a:p>
            <a:p>
              <a:pPr marL="342900" indent="-342900">
                <a:buFont typeface="Arial" panose="020B0604020202020204" pitchFamily="34" charset="0"/>
                <a:buChar char="•"/>
              </a:pPr>
              <a:r>
                <a:rPr lang="en-GB" sz="2000" dirty="0" err="1">
                  <a:solidFill>
                    <a:srgbClr val="FFFFFF"/>
                  </a:solidFill>
                  <a:latin typeface="Quicksand" panose="020B0604020202020204" charset="0"/>
                </a:rPr>
                <a:t>Ydych</a:t>
              </a:r>
              <a:r>
                <a:rPr lang="en-GB" sz="2000" dirty="0">
                  <a:solidFill>
                    <a:srgbClr val="FFFFFF"/>
                  </a:solidFill>
                  <a:latin typeface="Quicksand" panose="020B0604020202020204" charset="0"/>
                </a:rPr>
                <a:t> </a:t>
              </a:r>
              <a:r>
                <a:rPr lang="en-GB" sz="2000" dirty="0" err="1">
                  <a:solidFill>
                    <a:srgbClr val="FFFFFF"/>
                  </a:solidFill>
                  <a:latin typeface="Quicksand" panose="020B0604020202020204" charset="0"/>
                </a:rPr>
                <a:t>chi’n</a:t>
              </a:r>
              <a:r>
                <a:rPr lang="en-GB" sz="2000" dirty="0">
                  <a:solidFill>
                    <a:srgbClr val="FFFFFF"/>
                  </a:solidFill>
                  <a:latin typeface="Quicksand" panose="020B0604020202020204" charset="0"/>
                </a:rPr>
                <a:t> </a:t>
              </a:r>
              <a:r>
                <a:rPr lang="en-GB" sz="2000" dirty="0" err="1">
                  <a:solidFill>
                    <a:srgbClr val="FFFFFF"/>
                  </a:solidFill>
                  <a:latin typeface="Quicksand" panose="020B0604020202020204" charset="0"/>
                </a:rPr>
                <a:t>adnabod</a:t>
              </a:r>
              <a:r>
                <a:rPr lang="en-GB" sz="2000" dirty="0">
                  <a:solidFill>
                    <a:srgbClr val="FFFFFF"/>
                  </a:solidFill>
                  <a:latin typeface="Quicksand" panose="020B0604020202020204" charset="0"/>
                </a:rPr>
                <a:t> </a:t>
              </a:r>
              <a:r>
                <a:rPr lang="en-GB" sz="2000" dirty="0" err="1">
                  <a:solidFill>
                    <a:srgbClr val="FFFFFF"/>
                  </a:solidFill>
                  <a:latin typeface="Quicksand" panose="020B0604020202020204" charset="0"/>
                </a:rPr>
                <a:t>unrhyw</a:t>
              </a:r>
              <a:r>
                <a:rPr lang="en-GB" sz="2000" dirty="0">
                  <a:solidFill>
                    <a:srgbClr val="FFFFFF"/>
                  </a:solidFill>
                  <a:latin typeface="Quicksand" panose="020B0604020202020204" charset="0"/>
                </a:rPr>
                <a:t> un o </a:t>
              </a:r>
              <a:r>
                <a:rPr lang="en-GB" sz="2000" dirty="0" err="1">
                  <a:solidFill>
                    <a:srgbClr val="FFFFFF"/>
                  </a:solidFill>
                  <a:latin typeface="Quicksand" panose="020B0604020202020204" charset="0"/>
                </a:rPr>
                <a:t>enwau’r</a:t>
              </a:r>
              <a:r>
                <a:rPr lang="en-GB" sz="2000" dirty="0">
                  <a:solidFill>
                    <a:srgbClr val="FFFFFF"/>
                  </a:solidFill>
                  <a:latin typeface="Quicksand" panose="020B0604020202020204" charset="0"/>
                </a:rPr>
                <a:t> </a:t>
              </a:r>
              <a:r>
                <a:rPr lang="en-GB" sz="2000" dirty="0" err="1">
                  <a:solidFill>
                    <a:srgbClr val="FFFFFF"/>
                  </a:solidFill>
                  <a:latin typeface="Quicksand" panose="020B0604020202020204" charset="0"/>
                </a:rPr>
                <a:t>lleoedd</a:t>
              </a:r>
              <a:r>
                <a:rPr lang="en-GB" sz="2000" dirty="0">
                  <a:solidFill>
                    <a:srgbClr val="FFFFFF"/>
                  </a:solidFill>
                  <a:latin typeface="Quicksand" panose="020B0604020202020204" charset="0"/>
                </a:rPr>
                <a:t>? </a:t>
              </a:r>
            </a:p>
            <a:p>
              <a:endParaRPr lang="en-GB" sz="2000" dirty="0">
                <a:solidFill>
                  <a:srgbClr val="FFFFFF"/>
                </a:solidFill>
                <a:latin typeface="Quicksand" panose="020B0604020202020204" charset="0"/>
              </a:endParaRPr>
            </a:p>
            <a:p>
              <a:pPr marL="342900" indent="-342900">
                <a:buFont typeface="Arial" panose="020B0604020202020204" pitchFamily="34" charset="0"/>
                <a:buChar char="•"/>
              </a:pPr>
              <a:r>
                <a:rPr lang="en-GB" sz="2000" dirty="0" err="1">
                  <a:solidFill>
                    <a:srgbClr val="FFFFFF"/>
                  </a:solidFill>
                  <a:latin typeface="Quicksand" panose="020B0604020202020204" charset="0"/>
                </a:rPr>
                <a:t>Oes</a:t>
              </a:r>
              <a:r>
                <a:rPr lang="en-GB" sz="2000" dirty="0">
                  <a:solidFill>
                    <a:srgbClr val="FFFFFF"/>
                  </a:solidFill>
                  <a:latin typeface="Quicksand" panose="020B0604020202020204" charset="0"/>
                </a:rPr>
                <a:t> </a:t>
              </a:r>
              <a:r>
                <a:rPr lang="en-GB" sz="2000" dirty="0" err="1">
                  <a:solidFill>
                    <a:srgbClr val="FFFFFF"/>
                  </a:solidFill>
                  <a:latin typeface="Quicksand" panose="020B0604020202020204" charset="0"/>
                </a:rPr>
                <a:t>gan</a:t>
              </a:r>
              <a:r>
                <a:rPr lang="en-GB" sz="2000" dirty="0">
                  <a:solidFill>
                    <a:srgbClr val="FFFFFF"/>
                  </a:solidFill>
                  <a:latin typeface="Quicksand" panose="020B0604020202020204" charset="0"/>
                </a:rPr>
                <a:t> bob un </a:t>
              </a:r>
              <a:r>
                <a:rPr lang="en-GB" sz="2000" dirty="0" err="1">
                  <a:solidFill>
                    <a:srgbClr val="FFFFFF"/>
                  </a:solidFill>
                  <a:latin typeface="Quicksand" panose="020B0604020202020204" charset="0"/>
                </a:rPr>
                <a:t>o’r</a:t>
              </a:r>
              <a:r>
                <a:rPr lang="en-GB" sz="2000" dirty="0">
                  <a:solidFill>
                    <a:srgbClr val="FFFFFF"/>
                  </a:solidFill>
                  <a:latin typeface="Quicksand" panose="020B0604020202020204" charset="0"/>
                </a:rPr>
                <a:t> </a:t>
              </a:r>
              <a:r>
                <a:rPr lang="en-GB" sz="2000" dirty="0" err="1">
                  <a:solidFill>
                    <a:srgbClr val="FFFFFF"/>
                  </a:solidFill>
                  <a:latin typeface="Quicksand" panose="020B0604020202020204" charset="0"/>
                </a:rPr>
                <a:t>llefydd</a:t>
              </a:r>
              <a:r>
                <a:rPr lang="en-GB" sz="2000" dirty="0">
                  <a:solidFill>
                    <a:srgbClr val="FFFFFF"/>
                  </a:solidFill>
                  <a:latin typeface="Quicksand" panose="020B0604020202020204" charset="0"/>
                </a:rPr>
                <a:t> </a:t>
              </a:r>
              <a:r>
                <a:rPr lang="en-GB" sz="2000" dirty="0" err="1">
                  <a:solidFill>
                    <a:srgbClr val="FFFFFF"/>
                  </a:solidFill>
                  <a:latin typeface="Quicksand" panose="020B0604020202020204" charset="0"/>
                </a:rPr>
                <a:t>orsafoedd</a:t>
              </a:r>
              <a:r>
                <a:rPr lang="en-GB" sz="2000" dirty="0">
                  <a:solidFill>
                    <a:srgbClr val="FFFFFF"/>
                  </a:solidFill>
                  <a:latin typeface="Quicksand" panose="020B0604020202020204" charset="0"/>
                </a:rPr>
                <a:t> </a:t>
              </a:r>
              <a:r>
                <a:rPr lang="en-GB" sz="2000" dirty="0" err="1">
                  <a:solidFill>
                    <a:srgbClr val="FFFFFF"/>
                  </a:solidFill>
                  <a:latin typeface="Quicksand" panose="020B0604020202020204" charset="0"/>
                </a:rPr>
                <a:t>rheilffordd</a:t>
              </a:r>
              <a:r>
                <a:rPr lang="en-GB" sz="2000" dirty="0">
                  <a:solidFill>
                    <a:srgbClr val="FFFFFF"/>
                  </a:solidFill>
                  <a:latin typeface="Quicksand" panose="020B0604020202020204" charset="0"/>
                </a:rPr>
                <a:t> </a:t>
              </a:r>
              <a:r>
                <a:rPr lang="en-GB" sz="2000" dirty="0" err="1">
                  <a:solidFill>
                    <a:srgbClr val="FFFFFF"/>
                  </a:solidFill>
                  <a:latin typeface="Quicksand" panose="020B0604020202020204" charset="0"/>
                </a:rPr>
                <a:t>heddiw</a:t>
              </a:r>
              <a:r>
                <a:rPr lang="en-GB" sz="2000" dirty="0">
                  <a:solidFill>
                    <a:srgbClr val="FFFFFF"/>
                  </a:solidFill>
                  <a:latin typeface="Quicksand" panose="020B0604020202020204" charset="0"/>
                </a:rPr>
                <a:t>?</a:t>
              </a:r>
              <a:endParaRPr lang="en-US" sz="2400" dirty="0">
                <a:solidFill>
                  <a:srgbClr val="FFFFFF"/>
                </a:solidFill>
                <a:latin typeface="Quicksand" panose="020B0604020202020204" charset="0"/>
              </a:endParaRPr>
            </a:p>
          </p:txBody>
        </p:sp>
      </p:grpSp>
      <p:grpSp>
        <p:nvGrpSpPr>
          <p:cNvPr id="8" name="Group 7"/>
          <p:cNvGrpSpPr/>
          <p:nvPr/>
        </p:nvGrpSpPr>
        <p:grpSpPr>
          <a:xfrm>
            <a:off x="938500" y="1401977"/>
            <a:ext cx="4910584" cy="1590519"/>
            <a:chOff x="1095331" y="4415336"/>
            <a:chExt cx="4557974" cy="1523958"/>
          </a:xfrm>
        </p:grpSpPr>
        <p:sp>
          <p:nvSpPr>
            <p:cNvPr id="12" name="tab">
              <a:hlinkClick r:id="rId6"/>
              <a:hlinkHover r:id="" action="ppaction://noaction" highlightClick="1"/>
              <a:extLst>
                <a:ext uri="{FF2B5EF4-FFF2-40B4-BE49-F238E27FC236}">
                  <a16:creationId xmlns:a16="http://schemas.microsoft.com/office/drawing/2014/main" id="{5892CCC1-E28C-1046-A60C-74891DCE1820}"/>
                </a:ext>
              </a:extLst>
            </p:cNvPr>
            <p:cNvSpPr/>
            <p:nvPr/>
          </p:nvSpPr>
          <p:spPr>
            <a:xfrm rot="10800000">
              <a:off x="1620967" y="4837688"/>
              <a:ext cx="4032338" cy="1101606"/>
            </a:xfrm>
            <a:prstGeom prst="roundRect">
              <a:avLst>
                <a:gd name="adj" fmla="val 33750"/>
              </a:avLst>
            </a:prstGeom>
            <a:solidFill>
              <a:srgbClr val="4E6A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AB8DE"/>
                </a:solidFill>
              </a:endParaRPr>
            </a:p>
          </p:txBody>
        </p:sp>
        <p:sp>
          <p:nvSpPr>
            <p:cNvPr id="13" name="TextBox 12">
              <a:extLst>
                <a:ext uri="{FF2B5EF4-FFF2-40B4-BE49-F238E27FC236}">
                  <a16:creationId xmlns:a16="http://schemas.microsoft.com/office/drawing/2014/main" id="{6BD39C7C-2A28-6747-8C82-DDBBF1808F9E}"/>
                </a:ext>
              </a:extLst>
            </p:cNvPr>
            <p:cNvSpPr txBox="1"/>
            <p:nvPr/>
          </p:nvSpPr>
          <p:spPr>
            <a:xfrm>
              <a:off x="1932230" y="4990380"/>
              <a:ext cx="3452987" cy="796221"/>
            </a:xfrm>
            <a:prstGeom prst="rect">
              <a:avLst/>
            </a:prstGeom>
            <a:noFill/>
          </p:spPr>
          <p:txBody>
            <a:bodyPr wrap="square" rtlCol="0">
              <a:spAutoFit/>
            </a:bodyPr>
            <a:lstStyle/>
            <a:p>
              <a:pPr algn="ctr"/>
              <a:r>
                <a:rPr lang="en-GB" sz="2400" dirty="0" err="1">
                  <a:solidFill>
                    <a:srgbClr val="FFFFFF"/>
                  </a:solidFill>
                  <a:latin typeface="Fredoka One" panose="020B0604020202020204" charset="0"/>
                </a:rPr>
                <a:t>Canllaw</a:t>
              </a:r>
              <a:r>
                <a:rPr lang="en-GB" sz="2400" dirty="0">
                  <a:solidFill>
                    <a:srgbClr val="FFFFFF"/>
                  </a:solidFill>
                  <a:latin typeface="Fredoka One" panose="020B0604020202020204" charset="0"/>
                </a:rPr>
                <a:t> </a:t>
              </a:r>
              <a:r>
                <a:rPr lang="en-GB" sz="2400" dirty="0" err="1">
                  <a:solidFill>
                    <a:srgbClr val="FFFFFF"/>
                  </a:solidFill>
                  <a:latin typeface="Fredoka One" panose="020B0604020202020204" charset="0"/>
                </a:rPr>
                <a:t>Rheilffyrdd</a:t>
              </a:r>
              <a:r>
                <a:rPr lang="en-GB" sz="2400" dirty="0">
                  <a:solidFill>
                    <a:srgbClr val="FFFFFF"/>
                  </a:solidFill>
                  <a:latin typeface="Fredoka One" panose="020B0604020202020204" charset="0"/>
                </a:rPr>
                <a:t> Bradshaw 1887 </a:t>
              </a:r>
            </a:p>
          </p:txBody>
        </p:sp>
        <p:sp>
          <p:nvSpPr>
            <p:cNvPr id="14" name="tab">
              <a:hlinkClick r:id="rId6"/>
              <a:hlinkHover r:id="" action="ppaction://noaction" highlightClick="1"/>
              <a:extLst>
                <a:ext uri="{FF2B5EF4-FFF2-40B4-BE49-F238E27FC236}">
                  <a16:creationId xmlns:a16="http://schemas.microsoft.com/office/drawing/2014/main" id="{5892CCC1-E28C-1046-A60C-74891DCE1820}"/>
                </a:ext>
              </a:extLst>
            </p:cNvPr>
            <p:cNvSpPr/>
            <p:nvPr/>
          </p:nvSpPr>
          <p:spPr>
            <a:xfrm rot="9865933">
              <a:off x="1400711" y="4415336"/>
              <a:ext cx="1554432" cy="606518"/>
            </a:xfrm>
            <a:prstGeom prst="roundRect">
              <a:avLst>
                <a:gd name="adj" fmla="val 33750"/>
              </a:avLst>
            </a:prstGeom>
            <a:solidFill>
              <a:srgbClr val="9FB7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AB8DE"/>
                </a:solidFill>
              </a:endParaRPr>
            </a:p>
          </p:txBody>
        </p:sp>
        <p:sp>
          <p:nvSpPr>
            <p:cNvPr id="15" name="TextBox 14">
              <a:extLst>
                <a:ext uri="{FF2B5EF4-FFF2-40B4-BE49-F238E27FC236}">
                  <a16:creationId xmlns:a16="http://schemas.microsoft.com/office/drawing/2014/main" id="{6BD39C7C-2A28-6747-8C82-DDBBF1808F9E}"/>
                </a:ext>
              </a:extLst>
            </p:cNvPr>
            <p:cNvSpPr txBox="1"/>
            <p:nvPr/>
          </p:nvSpPr>
          <p:spPr>
            <a:xfrm rot="20672902">
              <a:off x="1095331" y="4487156"/>
              <a:ext cx="2165427" cy="501324"/>
            </a:xfrm>
            <a:prstGeom prst="rect">
              <a:avLst/>
            </a:prstGeom>
            <a:noFill/>
          </p:spPr>
          <p:txBody>
            <a:bodyPr wrap="square" rtlCol="0">
              <a:spAutoFit/>
            </a:bodyPr>
            <a:lstStyle/>
            <a:p>
              <a:pPr algn="ctr"/>
              <a:r>
                <a:rPr lang="en-GB" sz="2800" dirty="0">
                  <a:solidFill>
                    <a:srgbClr val="FFFFFF"/>
                  </a:solidFill>
                  <a:latin typeface="Fredoka One" panose="020B0604020202020204" charset="0"/>
                </a:rPr>
                <a:t>Dolen </a:t>
              </a:r>
              <a:endParaRPr lang="en-US" sz="2800" dirty="0">
                <a:solidFill>
                  <a:srgbClr val="FFFFFF"/>
                </a:solidFill>
                <a:latin typeface="Quicksand" pitchFamily="2" charset="77"/>
              </a:endParaRPr>
            </a:p>
          </p:txBody>
        </p:sp>
      </p:grpSp>
      <p:pic>
        <p:nvPicPr>
          <p:cNvPr id="3" name="Picture 2"/>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7004062" y="442838"/>
            <a:ext cx="4435813" cy="6003758"/>
          </a:xfrm>
          <a:prstGeom prst="rect">
            <a:avLst/>
          </a:prstGeom>
        </p:spPr>
      </p:pic>
      <p:pic>
        <p:nvPicPr>
          <p:cNvPr id="17" name="Picture 16"/>
          <p:cNvPicPr>
            <a:picLocks noChangeAspect="1"/>
          </p:cNvPicPr>
          <p:nvPr/>
        </p:nvPicPr>
        <p:blipFill>
          <a:blip r:embed="rId8" cstate="email">
            <a:extLst>
              <a:ext uri="{BEBA8EAE-BF5A-486C-A8C5-ECC9F3942E4B}">
                <a14:imgProps xmlns:a14="http://schemas.microsoft.com/office/drawing/2010/main">
                  <a14:imgLayer r:embed="rId9">
                    <a14:imgEffect>
                      <a14:backgroundRemoval t="7422" b="89973" l="9942" r="98799">
                        <a14:foregroundMark x1="29205" y1="19540" x2="33596" y2="84580"/>
                        <a14:foregroundMark x1="20713" y1="85398" x2="23488" y2="81612"/>
                        <a14:foregroundMark x1="78376" y1="85671" x2="73405" y2="85792"/>
                        <a14:backgroundMark x1="19967" y1="46743" x2="19967" y2="46743"/>
                        <a14:backgroundMark x1="77092" y1="83641" x2="77092" y2="83641"/>
                      </a14:backgroundRemoval>
                    </a14:imgEffect>
                  </a14:imgLayer>
                </a14:imgProps>
              </a:ext>
              <a:ext uri="{28A0092B-C50C-407E-A947-70E740481C1C}">
                <a14:useLocalDpi xmlns:a14="http://schemas.microsoft.com/office/drawing/2010/main"/>
              </a:ext>
            </a:extLst>
          </a:blip>
          <a:stretch>
            <a:fillRect/>
          </a:stretch>
        </p:blipFill>
        <p:spPr>
          <a:xfrm>
            <a:off x="8532219" y="3090131"/>
            <a:ext cx="3843731" cy="5256072"/>
          </a:xfrm>
          <a:prstGeom prst="rect">
            <a:avLst/>
          </a:prstGeom>
        </p:spPr>
      </p:pic>
    </p:spTree>
    <p:extLst>
      <p:ext uri="{BB962C8B-B14F-4D97-AF65-F5344CB8AC3E}">
        <p14:creationId xmlns:p14="http://schemas.microsoft.com/office/powerpoint/2010/main" val="766164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1+#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991" y="3982453"/>
            <a:ext cx="12192001" cy="2875547"/>
          </a:xfrm>
          <a:prstGeom prst="rect">
            <a:avLst/>
          </a:prstGeom>
        </p:spPr>
      </p:pic>
      <p:sp>
        <p:nvSpPr>
          <p:cNvPr id="2" name="Rectangle 1"/>
          <p:cNvSpPr/>
          <p:nvPr/>
        </p:nvSpPr>
        <p:spPr>
          <a:xfrm>
            <a:off x="794324" y="1556241"/>
            <a:ext cx="4824424" cy="2708434"/>
          </a:xfrm>
          <a:prstGeom prst="rect">
            <a:avLst/>
          </a:prstGeom>
        </p:spPr>
        <p:txBody>
          <a:bodyPr wrap="square">
            <a:spAutoFit/>
          </a:bodyPr>
          <a:lstStyle/>
          <a:p>
            <a:r>
              <a:rPr lang="en-GB" b="1" dirty="0" err="1">
                <a:solidFill>
                  <a:srgbClr val="D78643"/>
                </a:solidFill>
                <a:latin typeface="Quicksand" panose="020B0604020202020204" charset="0"/>
              </a:rPr>
              <a:t>Ar</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reilffordd</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Dyffryn</a:t>
            </a:r>
            <a:r>
              <a:rPr lang="en-GB" b="1" dirty="0">
                <a:solidFill>
                  <a:srgbClr val="D78643"/>
                </a:solidFill>
                <a:latin typeface="Quicksand" panose="020B0604020202020204" charset="0"/>
              </a:rPr>
              <a:t> Clwyd dim </a:t>
            </a:r>
            <a:r>
              <a:rPr lang="en-GB" b="1" dirty="0" err="1">
                <a:solidFill>
                  <a:srgbClr val="D78643"/>
                </a:solidFill>
                <a:latin typeface="Quicksand" panose="020B0604020202020204" charset="0"/>
              </a:rPr>
              <a:t>ond</a:t>
            </a:r>
            <a:r>
              <a:rPr lang="en-GB" b="1" dirty="0">
                <a:solidFill>
                  <a:srgbClr val="D78643"/>
                </a:solidFill>
                <a:latin typeface="Quicksand" panose="020B0604020202020204" charset="0"/>
              </a:rPr>
              <a:t> 4 </a:t>
            </a:r>
            <a:r>
              <a:rPr lang="en-GB" b="1" dirty="0" err="1">
                <a:solidFill>
                  <a:srgbClr val="D78643"/>
                </a:solidFill>
                <a:latin typeface="Quicksand" panose="020B0604020202020204" charset="0"/>
              </a:rPr>
              <a:t>trên</a:t>
            </a:r>
            <a:r>
              <a:rPr lang="en-GB" b="1" dirty="0">
                <a:solidFill>
                  <a:srgbClr val="D78643"/>
                </a:solidFill>
                <a:latin typeface="Quicksand" panose="020B0604020202020204" charset="0"/>
              </a:rPr>
              <a:t> y </a:t>
            </a:r>
            <a:r>
              <a:rPr lang="en-GB" b="1" dirty="0" err="1">
                <a:solidFill>
                  <a:srgbClr val="D78643"/>
                </a:solidFill>
                <a:latin typeface="Quicksand" panose="020B0604020202020204" charset="0"/>
              </a:rPr>
              <a:t>diwrnod</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oedd</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yn</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mynd</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rhwng</a:t>
            </a:r>
            <a:r>
              <a:rPr lang="en-GB" b="1" dirty="0">
                <a:solidFill>
                  <a:srgbClr val="D78643"/>
                </a:solidFill>
                <a:latin typeface="Quicksand" panose="020B0604020202020204" charset="0"/>
              </a:rPr>
              <a:t> Corwen a Dinbych </a:t>
            </a:r>
            <a:r>
              <a:rPr lang="en-GB" b="1" dirty="0" err="1">
                <a:solidFill>
                  <a:srgbClr val="D78643"/>
                </a:solidFill>
                <a:latin typeface="Quicksand" panose="020B0604020202020204" charset="0"/>
              </a:rPr>
              <a:t>yn</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ystod</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yr</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wythnos</a:t>
            </a:r>
            <a:r>
              <a:rPr lang="en-GB" b="1" dirty="0">
                <a:solidFill>
                  <a:srgbClr val="D78643"/>
                </a:solidFill>
                <a:latin typeface="Quicksand" panose="020B0604020202020204" charset="0"/>
              </a:rPr>
              <a:t> </a:t>
            </a:r>
            <a:r>
              <a:rPr lang="en-GB" b="1" dirty="0" err="1">
                <a:solidFill>
                  <a:srgbClr val="D78643"/>
                </a:solidFill>
                <a:latin typeface="Quicksand" panose="020B0604020202020204" charset="0"/>
              </a:rPr>
              <a:t>ym</a:t>
            </a:r>
            <a:r>
              <a:rPr lang="en-GB" b="1" dirty="0">
                <a:solidFill>
                  <a:srgbClr val="D78643"/>
                </a:solidFill>
                <a:latin typeface="Quicksand" panose="020B0604020202020204" charset="0"/>
              </a:rPr>
              <a:t> 1895. </a:t>
            </a:r>
          </a:p>
          <a:p>
            <a:endParaRPr lang="en-GB" dirty="0">
              <a:solidFill>
                <a:srgbClr val="4E6A84"/>
              </a:solidFill>
              <a:latin typeface="Quicksand" panose="020B0604020202020204" charset="0"/>
            </a:endParaRPr>
          </a:p>
          <a:p>
            <a:r>
              <a:rPr lang="en-GB" dirty="0" err="1">
                <a:solidFill>
                  <a:srgbClr val="4E6A84"/>
                </a:solidFill>
                <a:latin typeface="Quicksand" panose="020B0604020202020204" charset="0"/>
              </a:rPr>
              <a:t>Ar</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gyfer</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siwrnai</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Merched</a:t>
            </a:r>
            <a:r>
              <a:rPr lang="en-GB" dirty="0">
                <a:solidFill>
                  <a:srgbClr val="4E6A84"/>
                </a:solidFill>
                <a:latin typeface="Quicksand" panose="020B0604020202020204" charset="0"/>
              </a:rPr>
              <a:t> Llangollen, </a:t>
            </a:r>
            <a:r>
              <a:rPr lang="en-GB" dirty="0" err="1">
                <a:solidFill>
                  <a:srgbClr val="4E6A84"/>
                </a:solidFill>
                <a:latin typeface="Quicksand" panose="020B0604020202020204" charset="0"/>
              </a:rPr>
              <a:t>byddai’n</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rhaid</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newid</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trên</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yng</a:t>
            </a:r>
            <a:r>
              <a:rPr lang="en-GB" sz="2200" dirty="0">
                <a:solidFill>
                  <a:srgbClr val="4E6A84"/>
                </a:solidFill>
                <a:latin typeface="Fredoka One" panose="020B0604020202020204" charset="0"/>
              </a:rPr>
              <a:t> </a:t>
            </a:r>
            <a:r>
              <a:rPr lang="en-GB" sz="2200" dirty="0" err="1">
                <a:solidFill>
                  <a:srgbClr val="4E6A84"/>
                </a:solidFill>
                <a:latin typeface="Fredoka One" panose="020B0604020202020204" charset="0"/>
              </a:rPr>
              <a:t>Nghorwen</a:t>
            </a:r>
            <a:r>
              <a:rPr lang="en-GB" sz="2200" dirty="0">
                <a:solidFill>
                  <a:srgbClr val="4E6A84"/>
                </a:solidFill>
                <a:latin typeface="Fredoka One" panose="020B0604020202020204" charset="0"/>
              </a:rPr>
              <a:t> </a:t>
            </a:r>
            <a:r>
              <a:rPr lang="en-GB" dirty="0">
                <a:solidFill>
                  <a:srgbClr val="4E6A84"/>
                </a:solidFill>
                <a:latin typeface="Quicksand" panose="020B0604020202020204" charset="0"/>
              </a:rPr>
              <a:t>(</a:t>
            </a:r>
            <a:r>
              <a:rPr lang="en-GB" dirty="0" err="1">
                <a:solidFill>
                  <a:srgbClr val="4E6A84"/>
                </a:solidFill>
                <a:latin typeface="Quicksand" panose="020B0604020202020204" charset="0"/>
              </a:rPr>
              <a:t>ar</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linell</a:t>
            </a:r>
            <a:r>
              <a:rPr lang="en-GB" dirty="0">
                <a:solidFill>
                  <a:srgbClr val="4E6A84"/>
                </a:solidFill>
                <a:latin typeface="Quicksand" panose="020B0604020202020204" charset="0"/>
              </a:rPr>
              <a:t> Llangollen </a:t>
            </a:r>
            <a:r>
              <a:rPr lang="en-GB" dirty="0" err="1">
                <a:solidFill>
                  <a:srgbClr val="4E6A84"/>
                </a:solidFill>
                <a:latin typeface="Quicksand" panose="020B0604020202020204" charset="0"/>
              </a:rPr>
              <a:t>i</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Bermo</a:t>
            </a:r>
            <a:r>
              <a:rPr lang="en-GB" dirty="0">
                <a:solidFill>
                  <a:srgbClr val="4E6A84"/>
                </a:solidFill>
                <a:latin typeface="Quicksand" panose="020B0604020202020204" charset="0"/>
              </a:rPr>
              <a:t>) ac </a:t>
            </a:r>
            <a:r>
              <a:rPr lang="en-GB" dirty="0" err="1">
                <a:solidFill>
                  <a:srgbClr val="4E6A84"/>
                </a:solidFill>
                <a:latin typeface="Quicksand" panose="020B0604020202020204" charset="0"/>
              </a:rPr>
              <a:t>yn</a:t>
            </a:r>
            <a:r>
              <a:rPr lang="en-GB" dirty="0">
                <a:solidFill>
                  <a:srgbClr val="4E6A84"/>
                </a:solidFill>
                <a:latin typeface="Quicksand" panose="020B0604020202020204" charset="0"/>
              </a:rPr>
              <a:t> </a:t>
            </a:r>
            <a:r>
              <a:rPr lang="en-GB" sz="2200" dirty="0" err="1">
                <a:solidFill>
                  <a:srgbClr val="4E6A84"/>
                </a:solidFill>
                <a:latin typeface="Fredoka One" panose="020B0604020202020204" charset="0"/>
              </a:rPr>
              <a:t>Ninbych</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i</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gyrraedd</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Llanelwy</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ar</a:t>
            </a:r>
            <a:r>
              <a:rPr lang="en-GB" dirty="0">
                <a:solidFill>
                  <a:srgbClr val="4E6A84"/>
                </a:solidFill>
                <a:latin typeface="Quicksand" panose="020B0604020202020204" charset="0"/>
              </a:rPr>
              <a:t> </a:t>
            </a:r>
            <a:r>
              <a:rPr lang="en-GB" dirty="0" err="1">
                <a:solidFill>
                  <a:srgbClr val="4E6A84"/>
                </a:solidFill>
                <a:latin typeface="Quicksand" panose="020B0604020202020204" charset="0"/>
              </a:rPr>
              <a:t>linell</a:t>
            </a:r>
            <a:r>
              <a:rPr lang="en-GB" dirty="0">
                <a:solidFill>
                  <a:srgbClr val="4E6A84"/>
                </a:solidFill>
                <a:latin typeface="Quicksand" panose="020B0604020202020204" charset="0"/>
              </a:rPr>
              <a:t> y Rhyl.</a:t>
            </a:r>
          </a:p>
        </p:txBody>
      </p:sp>
      <p:sp>
        <p:nvSpPr>
          <p:cNvPr id="8" name="Rectangle 7"/>
          <p:cNvSpPr/>
          <p:nvPr/>
        </p:nvSpPr>
        <p:spPr>
          <a:xfrm>
            <a:off x="794323" y="572410"/>
            <a:ext cx="7329789" cy="706347"/>
          </a:xfrm>
          <a:prstGeom prst="rect">
            <a:avLst/>
          </a:prstGeom>
        </p:spPr>
        <p:txBody>
          <a:bodyPr wrap="square">
            <a:spAutoFit/>
          </a:bodyPr>
          <a:lstStyle/>
          <a:p>
            <a:pPr>
              <a:lnSpc>
                <a:spcPct val="107000"/>
              </a:lnSpc>
              <a:spcAft>
                <a:spcPts val="800"/>
              </a:spcAft>
            </a:pPr>
            <a:r>
              <a:rPr lang="en-GB" sz="4000" dirty="0" err="1">
                <a:solidFill>
                  <a:srgbClr val="4E6A84"/>
                </a:solidFill>
                <a:latin typeface="Fredoka One" panose="02000000000000000000" pitchFamily="2" charset="77"/>
              </a:rPr>
              <a:t>Amseroedd</a:t>
            </a:r>
            <a:r>
              <a:rPr lang="en-GB" sz="4000" dirty="0">
                <a:solidFill>
                  <a:srgbClr val="4E6A84"/>
                </a:solidFill>
                <a:latin typeface="Fredoka One" panose="02000000000000000000" pitchFamily="2" charset="77"/>
              </a:rPr>
              <a:t> </a:t>
            </a:r>
            <a:r>
              <a:rPr lang="en-GB" sz="4000" dirty="0" err="1">
                <a:solidFill>
                  <a:srgbClr val="4E6A84"/>
                </a:solidFill>
                <a:latin typeface="Fredoka One" panose="02000000000000000000" pitchFamily="2" charset="77"/>
              </a:rPr>
              <a:t>siwrneiau</a:t>
            </a:r>
            <a:endParaRPr lang="en-GB" sz="4000" dirty="0">
              <a:solidFill>
                <a:srgbClr val="4E6A84"/>
              </a:solidFill>
              <a:latin typeface="Fredoka One" panose="02000000000000000000" pitchFamily="2" charset="77"/>
            </a:endParaRPr>
          </a:p>
        </p:txBody>
      </p:sp>
      <p:pic>
        <p:nvPicPr>
          <p:cNvPr id="10" name="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200000">
            <a:off x="6170653" y="202881"/>
            <a:ext cx="5730921" cy="5720020"/>
          </a:xfrm>
          <a:prstGeom prst="rect">
            <a:avLst/>
          </a:prstGeom>
        </p:spPr>
      </p:pic>
      <p:sp>
        <p:nvSpPr>
          <p:cNvPr id="3" name="Rectangle 2"/>
          <p:cNvSpPr/>
          <p:nvPr/>
        </p:nvSpPr>
        <p:spPr>
          <a:xfrm>
            <a:off x="6583673" y="1214421"/>
            <a:ext cx="5203187" cy="3077766"/>
          </a:xfrm>
          <a:prstGeom prst="rect">
            <a:avLst/>
          </a:prstGeom>
        </p:spPr>
        <p:txBody>
          <a:bodyPr wrap="square">
            <a:spAutoFit/>
          </a:bodyPr>
          <a:lstStyle/>
          <a:p>
            <a:pPr algn="ct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Wrth</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ddefnyddio’r</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amserlen</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dyma’r</a:t>
            </a:r>
            <a:r>
              <a:rPr lang="en-GB" sz="2000" dirty="0">
                <a:solidFill>
                  <a:srgbClr val="4E6A84"/>
                </a:solidFill>
                <a:latin typeface="Quicksand" panose="020B0604020202020204" charset="0"/>
              </a:rPr>
              <a:t>  </a:t>
            </a:r>
          </a:p>
          <a:p>
            <a:pPr algn="ctr"/>
            <a:r>
              <a:rPr lang="en-GB" sz="2000" dirty="0" err="1">
                <a:solidFill>
                  <a:srgbClr val="4E6A84"/>
                </a:solidFill>
                <a:latin typeface="Quicksand" panose="020B0604020202020204" charset="0"/>
              </a:rPr>
              <a:t>siwrnai</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gynharaf</a:t>
            </a:r>
            <a:r>
              <a:rPr lang="en-GB" sz="2000" dirty="0">
                <a:solidFill>
                  <a:srgbClr val="4E6A84"/>
                </a:solidFill>
                <a:latin typeface="Quicksand" panose="020B0604020202020204" charset="0"/>
              </a:rPr>
              <a:t> y </a:t>
            </a:r>
            <a:r>
              <a:rPr lang="en-GB" sz="2000" dirty="0" err="1">
                <a:solidFill>
                  <a:srgbClr val="4E6A84"/>
                </a:solidFill>
                <a:latin typeface="Quicksand" panose="020B0604020202020204" charset="0"/>
              </a:rPr>
              <a:t>gallwn</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ei</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chynllunio</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ar</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gyfer</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ein</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taith</a:t>
            </a:r>
            <a:r>
              <a:rPr lang="en-GB" sz="2000" dirty="0">
                <a:solidFill>
                  <a:srgbClr val="4E6A84"/>
                </a:solidFill>
                <a:latin typeface="Quicksand" panose="020B0604020202020204" charset="0"/>
              </a:rPr>
              <a:t>:</a:t>
            </a:r>
          </a:p>
          <a:p>
            <a:endParaRPr lang="en-GB" dirty="0">
              <a:solidFill>
                <a:srgbClr val="4E6A84"/>
              </a:solidFill>
              <a:latin typeface="Quicksand" panose="020B0604020202020204" charset="0"/>
            </a:endParaRPr>
          </a:p>
          <a:p>
            <a:pPr marL="342900" indent="-342900">
              <a:buFont typeface="Arial" panose="020B0604020202020204" pitchFamily="34" charset="0"/>
              <a:buChar char="•"/>
            </a:pPr>
            <a:r>
              <a:rPr lang="en-GB" sz="2400" dirty="0" err="1">
                <a:solidFill>
                  <a:srgbClr val="4E6A84"/>
                </a:solidFill>
                <a:latin typeface="Fredoka One" panose="020B0604020202020204" charset="0"/>
              </a:rPr>
              <a:t>Gadael</a:t>
            </a:r>
            <a:r>
              <a:rPr lang="en-GB" sz="2400" dirty="0">
                <a:solidFill>
                  <a:srgbClr val="4E6A84"/>
                </a:solidFill>
                <a:latin typeface="Fredoka One" panose="020B0604020202020204" charset="0"/>
              </a:rPr>
              <a:t> </a:t>
            </a:r>
            <a:r>
              <a:rPr lang="en-GB" sz="2000" dirty="0">
                <a:solidFill>
                  <a:srgbClr val="4E6A84"/>
                </a:solidFill>
                <a:latin typeface="Quicksand" panose="020B0604020202020204" charset="0"/>
              </a:rPr>
              <a:t>Llangollen am 10:00 </a:t>
            </a:r>
          </a:p>
          <a:p>
            <a:pPr marL="342900" indent="-342900">
              <a:buFont typeface="Arial" panose="020B0604020202020204" pitchFamily="34" charset="0"/>
              <a:buChar char="•"/>
            </a:pPr>
            <a:r>
              <a:rPr lang="en-GB" sz="2400" dirty="0" err="1">
                <a:solidFill>
                  <a:srgbClr val="4E6A84"/>
                </a:solidFill>
                <a:latin typeface="Fredoka One" panose="020B0604020202020204" charset="0"/>
              </a:rPr>
              <a:t>Cyrraedd</a:t>
            </a:r>
            <a:r>
              <a:rPr lang="en-GB" sz="2400" dirty="0">
                <a:solidFill>
                  <a:srgbClr val="4E6A84"/>
                </a:solidFill>
                <a:latin typeface="Fredoka One" panose="020B0604020202020204" charset="0"/>
              </a:rPr>
              <a:t> </a:t>
            </a:r>
            <a:r>
              <a:rPr lang="en-GB" sz="2000" dirty="0">
                <a:solidFill>
                  <a:srgbClr val="4E6A84"/>
                </a:solidFill>
                <a:latin typeface="Quicksand" panose="020B0604020202020204" charset="0"/>
              </a:rPr>
              <a:t>Corwen a </a:t>
            </a:r>
            <a:r>
              <a:rPr lang="en-GB" sz="2000" dirty="0" err="1">
                <a:solidFill>
                  <a:srgbClr val="4E6A84"/>
                </a:solidFill>
                <a:latin typeface="Quicksand" panose="020B0604020202020204" charset="0"/>
              </a:rPr>
              <a:t>chymryd</a:t>
            </a:r>
            <a:r>
              <a:rPr lang="en-GB" sz="2000" dirty="0">
                <a:solidFill>
                  <a:srgbClr val="4E6A84"/>
                </a:solidFill>
                <a:latin typeface="Quicksand" panose="020B0604020202020204" charset="0"/>
              </a:rPr>
              <a:t> y </a:t>
            </a:r>
            <a:r>
              <a:rPr lang="en-GB" sz="2000" dirty="0" err="1">
                <a:solidFill>
                  <a:srgbClr val="4E6A84"/>
                </a:solidFill>
                <a:latin typeface="Quicksand" panose="020B0604020202020204" charset="0"/>
              </a:rPr>
              <a:t>trên</a:t>
            </a:r>
            <a:r>
              <a:rPr lang="en-GB" sz="2000" dirty="0">
                <a:solidFill>
                  <a:srgbClr val="4E6A84"/>
                </a:solidFill>
                <a:latin typeface="Quicksand" panose="020B0604020202020204" charset="0"/>
              </a:rPr>
              <a:t> 10:30 </a:t>
            </a:r>
            <a:r>
              <a:rPr lang="en-GB" sz="2000" dirty="0" err="1">
                <a:solidFill>
                  <a:srgbClr val="4E6A84"/>
                </a:solidFill>
                <a:latin typeface="Quicksand" panose="020B0604020202020204" charset="0"/>
              </a:rPr>
              <a:t>i</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Ddinbych</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gan</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gyrraedd</a:t>
            </a:r>
            <a:r>
              <a:rPr lang="en-GB" sz="2000" dirty="0">
                <a:solidFill>
                  <a:srgbClr val="4E6A84"/>
                </a:solidFill>
                <a:latin typeface="Quicksand" panose="020B0604020202020204" charset="0"/>
              </a:rPr>
              <a:t> am 11:22.</a:t>
            </a:r>
          </a:p>
          <a:p>
            <a:pPr marL="342900" indent="-342900">
              <a:buFont typeface="Arial" panose="020B0604020202020204" pitchFamily="34" charset="0"/>
              <a:buChar char="•"/>
            </a:pPr>
            <a:r>
              <a:rPr lang="en-GB" sz="2400" dirty="0" err="1">
                <a:solidFill>
                  <a:srgbClr val="4E6A84"/>
                </a:solidFill>
                <a:latin typeface="Fredoka One" panose="020B0604020202020204" charset="0"/>
              </a:rPr>
              <a:t>Gadael</a:t>
            </a:r>
            <a:r>
              <a:rPr lang="en-GB" sz="2000" dirty="0">
                <a:solidFill>
                  <a:srgbClr val="4E6A84"/>
                </a:solidFill>
                <a:latin typeface="Quicksand" panose="020B0604020202020204" charset="0"/>
              </a:rPr>
              <a:t> Dinbych am 11:25 </a:t>
            </a:r>
          </a:p>
          <a:p>
            <a:pPr marL="342900" indent="-342900">
              <a:buFont typeface="Arial" panose="020B0604020202020204" pitchFamily="34" charset="0"/>
              <a:buChar char="•"/>
            </a:pPr>
            <a:r>
              <a:rPr lang="en-GB" sz="2400" dirty="0" err="1">
                <a:solidFill>
                  <a:srgbClr val="4E6A84"/>
                </a:solidFill>
                <a:latin typeface="Fredoka One" panose="020B0604020202020204" charset="0"/>
              </a:rPr>
              <a:t>Cyrraedd</a:t>
            </a:r>
            <a:r>
              <a:rPr lang="en-GB" sz="2000" dirty="0">
                <a:solidFill>
                  <a:srgbClr val="4E6A84"/>
                </a:solidFill>
                <a:latin typeface="Quicksand" panose="020B0604020202020204" charset="0"/>
              </a:rPr>
              <a:t> </a:t>
            </a:r>
            <a:r>
              <a:rPr lang="en-GB" sz="2000" dirty="0" err="1">
                <a:solidFill>
                  <a:srgbClr val="4E6A84"/>
                </a:solidFill>
                <a:latin typeface="Quicksand" panose="020B0604020202020204" charset="0"/>
              </a:rPr>
              <a:t>Llanelwy</a:t>
            </a:r>
            <a:r>
              <a:rPr lang="en-GB" sz="2000" dirty="0">
                <a:solidFill>
                  <a:srgbClr val="4E6A84"/>
                </a:solidFill>
                <a:latin typeface="Quicksand" panose="020B0604020202020204" charset="0"/>
              </a:rPr>
              <a:t> am 11:41</a:t>
            </a:r>
            <a:r>
              <a:rPr lang="en-GB" dirty="0">
                <a:solidFill>
                  <a:srgbClr val="4E6A84"/>
                </a:solidFill>
                <a:latin typeface="Quicksand" panose="020B0604020202020204" charset="0"/>
              </a:rPr>
              <a:t> </a:t>
            </a:r>
          </a:p>
        </p:txBody>
      </p:sp>
      <p:sp>
        <p:nvSpPr>
          <p:cNvPr id="4" name="Rectangle 3"/>
          <p:cNvSpPr/>
          <p:nvPr/>
        </p:nvSpPr>
        <p:spPr>
          <a:xfrm>
            <a:off x="794324" y="5410835"/>
            <a:ext cx="6096000" cy="923330"/>
          </a:xfrm>
          <a:prstGeom prst="rect">
            <a:avLst/>
          </a:prstGeom>
        </p:spPr>
        <p:txBody>
          <a:bodyPr>
            <a:spAutoFit/>
          </a:bodyPr>
          <a:lstStyle/>
          <a:p>
            <a:r>
              <a:rPr lang="en-GB" b="1" dirty="0">
                <a:solidFill>
                  <a:srgbClr val="FFFFFF"/>
                </a:solidFill>
                <a:latin typeface="Quicksand" panose="020B0604020202020204" charset="0"/>
              </a:rPr>
              <a:t>Pa </a:t>
            </a:r>
            <a:r>
              <a:rPr lang="en-GB" b="1" dirty="0" err="1">
                <a:solidFill>
                  <a:srgbClr val="FFFFFF"/>
                </a:solidFill>
                <a:latin typeface="Quicksand" panose="020B0604020202020204" charset="0"/>
              </a:rPr>
              <a:t>mor</a:t>
            </a:r>
            <a:r>
              <a:rPr lang="en-GB" b="1" dirty="0">
                <a:solidFill>
                  <a:srgbClr val="FFFFFF"/>
                </a:solidFill>
                <a:latin typeface="Quicksand" panose="020B0604020202020204" charset="0"/>
              </a:rPr>
              <a:t> </a:t>
            </a:r>
            <a:r>
              <a:rPr lang="en-GB" b="1" dirty="0" err="1">
                <a:solidFill>
                  <a:srgbClr val="FFFFFF"/>
                </a:solidFill>
                <a:latin typeface="Quicksand" panose="020B0604020202020204" charset="0"/>
              </a:rPr>
              <a:t>hir</a:t>
            </a:r>
            <a:r>
              <a:rPr lang="en-GB" b="1" dirty="0">
                <a:solidFill>
                  <a:srgbClr val="FFFFFF"/>
                </a:solidFill>
                <a:latin typeface="Quicksand" panose="020B0604020202020204" charset="0"/>
              </a:rPr>
              <a:t> </a:t>
            </a:r>
            <a:r>
              <a:rPr lang="en-GB" b="1" dirty="0" err="1">
                <a:solidFill>
                  <a:srgbClr val="FFFFFF"/>
                </a:solidFill>
                <a:latin typeface="Quicksand" panose="020B0604020202020204" charset="0"/>
              </a:rPr>
              <a:t>yw’r</a:t>
            </a:r>
            <a:r>
              <a:rPr lang="en-GB" b="1" dirty="0">
                <a:solidFill>
                  <a:srgbClr val="FFFFFF"/>
                </a:solidFill>
                <a:latin typeface="Quicksand" panose="020B0604020202020204" charset="0"/>
              </a:rPr>
              <a:t> </a:t>
            </a:r>
            <a:r>
              <a:rPr lang="en-GB" b="1" dirty="0" err="1">
                <a:solidFill>
                  <a:srgbClr val="FFFFFF"/>
                </a:solidFill>
                <a:latin typeface="Quicksand" panose="020B0604020202020204" charset="0"/>
              </a:rPr>
              <a:t>siwrnai</a:t>
            </a:r>
            <a:r>
              <a:rPr lang="en-GB" b="1" dirty="0">
                <a:solidFill>
                  <a:srgbClr val="FFFFFF"/>
                </a:solidFill>
                <a:latin typeface="Quicksand" panose="020B0604020202020204" charset="0"/>
              </a:rPr>
              <a:t> </a:t>
            </a:r>
            <a:r>
              <a:rPr lang="en-GB" b="1" dirty="0" err="1">
                <a:solidFill>
                  <a:srgbClr val="FFFFFF"/>
                </a:solidFill>
                <a:latin typeface="Quicksand" panose="020B0604020202020204" charset="0"/>
              </a:rPr>
              <a:t>trên</a:t>
            </a:r>
            <a:r>
              <a:rPr lang="en-GB" b="1" dirty="0">
                <a:solidFill>
                  <a:srgbClr val="FFFFFF"/>
                </a:solidFill>
                <a:latin typeface="Quicksand" panose="020B0604020202020204" charset="0"/>
              </a:rPr>
              <a:t>? </a:t>
            </a:r>
          </a:p>
          <a:p>
            <a:r>
              <a:rPr lang="en-GB" b="1" dirty="0" err="1">
                <a:solidFill>
                  <a:srgbClr val="FFFFFF"/>
                </a:solidFill>
                <a:latin typeface="Quicksand" panose="020B0604020202020204" charset="0"/>
              </a:rPr>
              <a:t>Allwch</a:t>
            </a:r>
            <a:r>
              <a:rPr lang="en-GB" b="1" dirty="0">
                <a:solidFill>
                  <a:srgbClr val="FFFFFF"/>
                </a:solidFill>
                <a:latin typeface="Quicksand" panose="020B0604020202020204" charset="0"/>
              </a:rPr>
              <a:t> chi </a:t>
            </a:r>
            <a:r>
              <a:rPr lang="en-GB" b="1" dirty="0" err="1">
                <a:solidFill>
                  <a:srgbClr val="FFFFFF"/>
                </a:solidFill>
                <a:latin typeface="Quicksand" panose="020B0604020202020204" charset="0"/>
              </a:rPr>
              <a:t>wneud</a:t>
            </a:r>
            <a:r>
              <a:rPr lang="en-GB" b="1" dirty="0">
                <a:solidFill>
                  <a:srgbClr val="FFFFFF"/>
                </a:solidFill>
                <a:latin typeface="Quicksand" panose="020B0604020202020204" charset="0"/>
              </a:rPr>
              <a:t> </a:t>
            </a:r>
            <a:r>
              <a:rPr lang="en-GB" b="1" dirty="0" err="1">
                <a:solidFill>
                  <a:srgbClr val="FFFFFF"/>
                </a:solidFill>
                <a:latin typeface="Quicksand" panose="020B0604020202020204" charset="0"/>
              </a:rPr>
              <a:t>yr</a:t>
            </a:r>
            <a:r>
              <a:rPr lang="en-GB" b="1" dirty="0">
                <a:solidFill>
                  <a:srgbClr val="FFFFFF"/>
                </a:solidFill>
                <a:latin typeface="Quicksand" panose="020B0604020202020204" charset="0"/>
              </a:rPr>
              <a:t> un </a:t>
            </a:r>
            <a:r>
              <a:rPr lang="en-GB" b="1" dirty="0" err="1">
                <a:solidFill>
                  <a:srgbClr val="FFFFFF"/>
                </a:solidFill>
                <a:latin typeface="Quicksand" panose="020B0604020202020204" charset="0"/>
              </a:rPr>
              <a:t>siwrnai</a:t>
            </a:r>
            <a:r>
              <a:rPr lang="en-GB" b="1" dirty="0">
                <a:solidFill>
                  <a:srgbClr val="FFFFFF"/>
                </a:solidFill>
                <a:latin typeface="Quicksand" panose="020B0604020202020204" charset="0"/>
              </a:rPr>
              <a:t> </a:t>
            </a:r>
            <a:r>
              <a:rPr lang="en-GB" b="1" dirty="0" err="1">
                <a:solidFill>
                  <a:srgbClr val="FFFFFF"/>
                </a:solidFill>
                <a:latin typeface="Quicksand" panose="020B0604020202020204" charset="0"/>
              </a:rPr>
              <a:t>trên</a:t>
            </a:r>
            <a:r>
              <a:rPr lang="en-GB" b="1" dirty="0">
                <a:solidFill>
                  <a:srgbClr val="FFFFFF"/>
                </a:solidFill>
                <a:latin typeface="Quicksand" panose="020B0604020202020204" charset="0"/>
              </a:rPr>
              <a:t> </a:t>
            </a:r>
            <a:r>
              <a:rPr lang="en-GB" b="1" dirty="0" err="1">
                <a:solidFill>
                  <a:srgbClr val="FFFFFF"/>
                </a:solidFill>
                <a:latin typeface="Quicksand" panose="020B0604020202020204" charset="0"/>
              </a:rPr>
              <a:t>heddiw</a:t>
            </a:r>
            <a:r>
              <a:rPr lang="en-GB" b="1" dirty="0">
                <a:solidFill>
                  <a:srgbClr val="FFFFFF"/>
                </a:solidFill>
                <a:latin typeface="Quicksand" panose="020B0604020202020204" charset="0"/>
              </a:rPr>
              <a:t>? </a:t>
            </a:r>
          </a:p>
          <a:p>
            <a:r>
              <a:rPr lang="en-GB" b="1" dirty="0">
                <a:solidFill>
                  <a:srgbClr val="FFFFFF"/>
                </a:solidFill>
                <a:latin typeface="Quicksand" panose="020B0604020202020204" charset="0"/>
              </a:rPr>
              <a:t>O le </a:t>
            </a:r>
            <a:r>
              <a:rPr lang="en-GB" b="1" dirty="0" err="1">
                <a:solidFill>
                  <a:srgbClr val="FFFFFF"/>
                </a:solidFill>
                <a:latin typeface="Quicksand" panose="020B0604020202020204" charset="0"/>
              </a:rPr>
              <a:t>mae’r</a:t>
            </a:r>
            <a:r>
              <a:rPr lang="en-GB" b="1" dirty="0">
                <a:solidFill>
                  <a:srgbClr val="FFFFFF"/>
                </a:solidFill>
                <a:latin typeface="Quicksand" panose="020B0604020202020204" charset="0"/>
              </a:rPr>
              <a:t> </a:t>
            </a:r>
            <a:r>
              <a:rPr lang="en-GB" b="1" dirty="0" err="1">
                <a:solidFill>
                  <a:srgbClr val="FFFFFF"/>
                </a:solidFill>
                <a:latin typeface="Quicksand" panose="020B0604020202020204" charset="0"/>
              </a:rPr>
              <a:t>trenau</a:t>
            </a:r>
            <a:r>
              <a:rPr lang="en-GB" b="1" dirty="0">
                <a:solidFill>
                  <a:srgbClr val="FFFFFF"/>
                </a:solidFill>
                <a:latin typeface="Quicksand" panose="020B0604020202020204" charset="0"/>
              </a:rPr>
              <a:t> </a:t>
            </a:r>
            <a:r>
              <a:rPr lang="en-GB" b="1" dirty="0" err="1">
                <a:solidFill>
                  <a:srgbClr val="FFFFFF"/>
                </a:solidFill>
                <a:latin typeface="Quicksand" panose="020B0604020202020204" charset="0"/>
              </a:rPr>
              <a:t>yn</a:t>
            </a:r>
            <a:r>
              <a:rPr lang="en-GB" b="1" dirty="0">
                <a:solidFill>
                  <a:srgbClr val="FFFFFF"/>
                </a:solidFill>
                <a:latin typeface="Quicksand" panose="020B0604020202020204" charset="0"/>
              </a:rPr>
              <a:t> </a:t>
            </a:r>
            <a:r>
              <a:rPr lang="en-GB" b="1" dirty="0" err="1">
                <a:solidFill>
                  <a:srgbClr val="FFFFFF"/>
                </a:solidFill>
                <a:latin typeface="Quicksand" panose="020B0604020202020204" charset="0"/>
              </a:rPr>
              <a:t>mynd</a:t>
            </a:r>
            <a:r>
              <a:rPr lang="en-GB" b="1" dirty="0">
                <a:solidFill>
                  <a:srgbClr val="FFFFFF"/>
                </a:solidFill>
                <a:latin typeface="Quicksand" panose="020B0604020202020204" charset="0"/>
              </a:rPr>
              <a:t> o </a:t>
            </a:r>
            <a:r>
              <a:rPr lang="en-GB" b="1" dirty="0" err="1">
                <a:solidFill>
                  <a:srgbClr val="FFFFFF"/>
                </a:solidFill>
                <a:latin typeface="Quicksand" panose="020B0604020202020204" charset="0"/>
              </a:rPr>
              <a:t>Langollen</a:t>
            </a:r>
            <a:r>
              <a:rPr lang="en-GB" b="1" dirty="0">
                <a:solidFill>
                  <a:srgbClr val="FFFFFF"/>
                </a:solidFill>
                <a:latin typeface="Quicksand" panose="020B0604020202020204" charset="0"/>
              </a:rPr>
              <a:t> </a:t>
            </a:r>
            <a:r>
              <a:rPr lang="en-GB" b="1" dirty="0" err="1">
                <a:solidFill>
                  <a:srgbClr val="FFFFFF"/>
                </a:solidFill>
                <a:latin typeface="Quicksand" panose="020B0604020202020204" charset="0"/>
              </a:rPr>
              <a:t>heddiw</a:t>
            </a:r>
            <a:r>
              <a:rPr lang="en-GB" b="1" dirty="0">
                <a:solidFill>
                  <a:srgbClr val="FFFFFF"/>
                </a:solidFill>
                <a:latin typeface="Quicksand" panose="020B0604020202020204" charset="0"/>
              </a:rPr>
              <a:t>?</a:t>
            </a:r>
          </a:p>
        </p:txBody>
      </p:sp>
      <p:pic>
        <p:nvPicPr>
          <p:cNvPr id="9" name="Picture 8"/>
          <p:cNvPicPr>
            <a:picLocks noChangeAspect="1"/>
          </p:cNvPicPr>
          <p:nvPr/>
        </p:nvPicPr>
        <p:blipFill>
          <a:blip r:embed="rId5" cstate="email">
            <a:extLst>
              <a:ext uri="{BEBA8EAE-BF5A-486C-A8C5-ECC9F3942E4B}">
                <a14:imgProps xmlns:a14="http://schemas.microsoft.com/office/drawing/2010/main">
                  <a14:imgLayer r:embed="rId6">
                    <a14:imgEffect>
                      <a14:backgroundRemoval t="7422" b="89973" l="9942" r="98799">
                        <a14:foregroundMark x1="29205" y1="19540" x2="33596" y2="84580"/>
                        <a14:foregroundMark x1="20713" y1="85398" x2="23488" y2="81612"/>
                        <a14:foregroundMark x1="78376" y1="85671" x2="73405" y2="85792"/>
                        <a14:backgroundMark x1="19967" y1="46743" x2="19967" y2="46743"/>
                        <a14:backgroundMark x1="77092" y1="83641" x2="77092" y2="83641"/>
                      </a14:backgroundRemoval>
                    </a14:imgEffect>
                  </a14:imgLayer>
                </a14:imgProps>
              </a:ext>
              <a:ext uri="{28A0092B-C50C-407E-A947-70E740481C1C}">
                <a14:useLocalDpi xmlns:a14="http://schemas.microsoft.com/office/drawing/2010/main"/>
              </a:ext>
            </a:extLst>
          </a:blip>
          <a:stretch>
            <a:fillRect/>
          </a:stretch>
        </p:blipFill>
        <p:spPr>
          <a:xfrm>
            <a:off x="8124112" y="3503223"/>
            <a:ext cx="3843731" cy="5256072"/>
          </a:xfrm>
          <a:prstGeom prst="rect">
            <a:avLst/>
          </a:prstGeom>
        </p:spPr>
      </p:pic>
    </p:spTree>
    <p:extLst>
      <p:ext uri="{BB962C8B-B14F-4D97-AF65-F5344CB8AC3E}">
        <p14:creationId xmlns:p14="http://schemas.microsoft.com/office/powerpoint/2010/main" val="37173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3548226"/>
            <a:ext cx="12192001" cy="3309774"/>
          </a:xfrm>
          <a:prstGeom prst="rect">
            <a:avLst/>
          </a:prstGeom>
        </p:spPr>
      </p:pic>
      <p:grpSp>
        <p:nvGrpSpPr>
          <p:cNvPr id="9" name="Group 8">
            <a:extLst>
              <a:ext uri="{FF2B5EF4-FFF2-40B4-BE49-F238E27FC236}">
                <a16:creationId xmlns:a16="http://schemas.microsoft.com/office/drawing/2014/main" id="{1666C9C9-BB75-DE41-8738-A758AA257057}"/>
              </a:ext>
            </a:extLst>
          </p:cNvPr>
          <p:cNvGrpSpPr/>
          <p:nvPr/>
        </p:nvGrpSpPr>
        <p:grpSpPr>
          <a:xfrm>
            <a:off x="729644" y="558800"/>
            <a:ext cx="4916776" cy="7257047"/>
            <a:chOff x="3659764" y="708510"/>
            <a:chExt cx="5509044" cy="7189165"/>
          </a:xfrm>
        </p:grpSpPr>
        <p:pic>
          <p:nvPicPr>
            <p:cNvPr id="10" name="Graphic 15">
              <a:extLst>
                <a:ext uri="{FF2B5EF4-FFF2-40B4-BE49-F238E27FC236}">
                  <a16:creationId xmlns:a16="http://schemas.microsoft.com/office/drawing/2014/main" id="{70DECD5C-B59C-E04A-892E-A8B040A2C944}"/>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flipH="1">
              <a:off x="3659764" y="708510"/>
              <a:ext cx="5509044" cy="7189165"/>
            </a:xfrm>
            <a:prstGeom prst="rect">
              <a:avLst/>
            </a:prstGeom>
          </p:spPr>
        </p:pic>
        <p:sp>
          <p:nvSpPr>
            <p:cNvPr id="11" name="TextBox 10">
              <a:extLst>
                <a:ext uri="{FF2B5EF4-FFF2-40B4-BE49-F238E27FC236}">
                  <a16:creationId xmlns:a16="http://schemas.microsoft.com/office/drawing/2014/main" id="{F9FF5F7C-CCAB-E64F-BBBE-C66A0B918794}"/>
                </a:ext>
              </a:extLst>
            </p:cNvPr>
            <p:cNvSpPr txBox="1"/>
            <p:nvPr/>
          </p:nvSpPr>
          <p:spPr>
            <a:xfrm>
              <a:off x="4220331" y="1845620"/>
              <a:ext cx="4626411" cy="4786893"/>
            </a:xfrm>
            <a:prstGeom prst="rect">
              <a:avLst/>
            </a:prstGeom>
            <a:noFill/>
          </p:spPr>
          <p:txBody>
            <a:bodyPr wrap="square" rtlCol="0">
              <a:spAutoFit/>
            </a:bodyPr>
            <a:lstStyle/>
            <a:p>
              <a:r>
                <a:rPr lang="en-GB" sz="4000" dirty="0" err="1">
                  <a:solidFill>
                    <a:schemeClr val="bg1"/>
                  </a:solidFill>
                  <a:latin typeface="Fredoka One" panose="02000000000000000000" pitchFamily="2" charset="77"/>
                </a:rPr>
                <a:t>Tasg</a:t>
              </a:r>
              <a:r>
                <a:rPr lang="en-GB" sz="4000" dirty="0">
                  <a:solidFill>
                    <a:schemeClr val="bg1"/>
                  </a:solidFill>
                  <a:latin typeface="Fredoka One" panose="02000000000000000000" pitchFamily="2" charset="77"/>
                </a:rPr>
                <a:t>: </a:t>
              </a:r>
              <a:endParaRPr lang="en-GB" sz="4000" dirty="0" smtClean="0">
                <a:solidFill>
                  <a:schemeClr val="bg1"/>
                </a:solidFill>
                <a:latin typeface="Fredoka One" panose="02000000000000000000" pitchFamily="2" charset="77"/>
              </a:endParaRPr>
            </a:p>
            <a:p>
              <a:r>
                <a:rPr lang="en-GB" sz="4000" dirty="0" err="1" smtClean="0">
                  <a:solidFill>
                    <a:schemeClr val="bg1"/>
                  </a:solidFill>
                  <a:latin typeface="Fredoka One" panose="02000000000000000000" pitchFamily="2" charset="77"/>
                </a:rPr>
                <a:t>Cymharu</a:t>
              </a:r>
              <a:r>
                <a:rPr lang="en-GB" sz="4000" dirty="0" smtClean="0">
                  <a:solidFill>
                    <a:schemeClr val="bg1"/>
                  </a:solidFill>
                  <a:latin typeface="Fredoka One" panose="02000000000000000000" pitchFamily="2" charset="77"/>
                </a:rPr>
                <a:t> </a:t>
              </a:r>
              <a:r>
                <a:rPr lang="en-GB" sz="4000" dirty="0" err="1">
                  <a:solidFill>
                    <a:schemeClr val="bg1"/>
                  </a:solidFill>
                  <a:latin typeface="Fredoka One" panose="02000000000000000000" pitchFamily="2" charset="77"/>
                </a:rPr>
                <a:t>Mapiau</a:t>
              </a:r>
              <a:endParaRPr lang="en-GB" sz="2800" dirty="0">
                <a:solidFill>
                  <a:schemeClr val="bg1"/>
                </a:solidFill>
                <a:latin typeface="Fredoka One" panose="02000000000000000000" pitchFamily="2" charset="77"/>
              </a:endParaRPr>
            </a:p>
            <a:p>
              <a:endParaRPr lang="en-GB" sz="2400" dirty="0">
                <a:solidFill>
                  <a:srgbClr val="FFFFFF"/>
                </a:solidFill>
                <a:latin typeface="Quicksand" panose="020B0604020202020204" charset="0"/>
              </a:endParaRPr>
            </a:p>
            <a:p>
              <a:r>
                <a:rPr lang="en-GB" sz="2400" dirty="0" err="1">
                  <a:solidFill>
                    <a:srgbClr val="FFFFFF"/>
                  </a:solidFill>
                  <a:latin typeface="Quicksand" panose="020B0604020202020204" charset="0"/>
                </a:rPr>
                <a:t>Defnyddiwch</a:t>
              </a:r>
              <a:r>
                <a:rPr lang="en-GB" sz="2400" dirty="0">
                  <a:solidFill>
                    <a:srgbClr val="FFFFFF"/>
                  </a:solidFill>
                  <a:latin typeface="Quicksand" panose="020B0604020202020204" charset="0"/>
                </a:rPr>
                <a:t> </a:t>
              </a:r>
              <a:r>
                <a:rPr lang="en-GB" sz="2400" dirty="0" err="1">
                  <a:solidFill>
                    <a:srgbClr val="FFFFFF"/>
                  </a:solidFill>
                  <a:latin typeface="Quicksand" panose="020B0604020202020204" charset="0"/>
                </a:rPr>
                <a:t>eich</a:t>
              </a:r>
              <a:r>
                <a:rPr lang="en-GB" sz="2400" dirty="0">
                  <a:solidFill>
                    <a:srgbClr val="FFFFFF"/>
                  </a:solidFill>
                  <a:latin typeface="Quicksand" panose="020B0604020202020204" charset="0"/>
                </a:rPr>
                <a:t> Google Maps </a:t>
              </a:r>
              <a:r>
                <a:rPr lang="en-GB" sz="2400" dirty="0" err="1">
                  <a:solidFill>
                    <a:srgbClr val="FFFFFF"/>
                  </a:solidFill>
                  <a:latin typeface="Quicksand" panose="020B0604020202020204" charset="0"/>
                </a:rPr>
                <a:t>i</a:t>
              </a:r>
              <a:r>
                <a:rPr lang="en-GB" sz="2400" dirty="0">
                  <a:solidFill>
                    <a:srgbClr val="FFFFFF"/>
                  </a:solidFill>
                  <a:latin typeface="Quicksand" panose="020B0604020202020204" charset="0"/>
                </a:rPr>
                <a:t> </a:t>
              </a:r>
              <a:r>
                <a:rPr lang="en-GB" sz="2800" dirty="0" err="1">
                  <a:solidFill>
                    <a:srgbClr val="FFFFFF"/>
                  </a:solidFill>
                  <a:latin typeface="Fredoka One" panose="020B0604020202020204" charset="0"/>
                </a:rPr>
                <a:t>gymharu’r</a:t>
              </a:r>
              <a:r>
                <a:rPr lang="en-GB" sz="2400" dirty="0">
                  <a:solidFill>
                    <a:srgbClr val="FFFFFF"/>
                  </a:solidFill>
                  <a:latin typeface="Quicksand" panose="020B0604020202020204" charset="0"/>
                </a:rPr>
                <a:t> </a:t>
              </a:r>
              <a:r>
                <a:rPr lang="en-GB" sz="2400" dirty="0" err="1">
                  <a:solidFill>
                    <a:srgbClr val="FFFFFF"/>
                  </a:solidFill>
                  <a:latin typeface="Quicksand" panose="020B0604020202020204" charset="0"/>
                </a:rPr>
                <a:t>siwrneiau</a:t>
              </a:r>
              <a:r>
                <a:rPr lang="en-GB" sz="2400" dirty="0">
                  <a:solidFill>
                    <a:srgbClr val="FFFFFF"/>
                  </a:solidFill>
                  <a:latin typeface="Quicksand" panose="020B0604020202020204" charset="0"/>
                </a:rPr>
                <a:t> </a:t>
              </a:r>
              <a:r>
                <a:rPr lang="en-GB" sz="2400" dirty="0" err="1">
                  <a:solidFill>
                    <a:srgbClr val="FFFFFF"/>
                  </a:solidFill>
                  <a:latin typeface="Quicksand" panose="020B0604020202020204" charset="0"/>
                </a:rPr>
                <a:t>hanesyddol</a:t>
              </a:r>
              <a:r>
                <a:rPr lang="en-GB" sz="2400" dirty="0">
                  <a:solidFill>
                    <a:srgbClr val="FFFFFF"/>
                  </a:solidFill>
                  <a:latin typeface="Quicksand" panose="020B0604020202020204" charset="0"/>
                </a:rPr>
                <a:t> </a:t>
              </a:r>
              <a:r>
                <a:rPr lang="en-GB" sz="2400" dirty="0" err="1">
                  <a:solidFill>
                    <a:srgbClr val="FFFFFF"/>
                  </a:solidFill>
                  <a:latin typeface="Quicksand" panose="020B0604020202020204" charset="0"/>
                </a:rPr>
                <a:t>gyda’r</a:t>
              </a:r>
              <a:r>
                <a:rPr lang="en-GB" sz="2400" dirty="0">
                  <a:solidFill>
                    <a:srgbClr val="FFFFFF"/>
                  </a:solidFill>
                  <a:latin typeface="Quicksand" panose="020B0604020202020204" charset="0"/>
                </a:rPr>
                <a:t> </a:t>
              </a:r>
              <a:r>
                <a:rPr lang="en-GB" sz="2400" dirty="0" err="1">
                  <a:solidFill>
                    <a:srgbClr val="FFFFFF"/>
                  </a:solidFill>
                  <a:latin typeface="Quicksand" panose="020B0604020202020204" charset="0"/>
                </a:rPr>
                <a:t>rhai</a:t>
              </a:r>
              <a:r>
                <a:rPr lang="en-GB" sz="2400" dirty="0">
                  <a:solidFill>
                    <a:srgbClr val="FFFFFF"/>
                  </a:solidFill>
                  <a:latin typeface="Quicksand" panose="020B0604020202020204" charset="0"/>
                </a:rPr>
                <a:t> y </a:t>
              </a:r>
              <a:r>
                <a:rPr lang="en-GB" sz="2400" dirty="0" err="1">
                  <a:solidFill>
                    <a:srgbClr val="FFFFFF"/>
                  </a:solidFill>
                  <a:latin typeface="Quicksand" panose="020B0604020202020204" charset="0"/>
                </a:rPr>
                <a:t>gallwch</a:t>
              </a:r>
              <a:r>
                <a:rPr lang="en-GB" sz="2400" dirty="0">
                  <a:solidFill>
                    <a:srgbClr val="FFFFFF"/>
                  </a:solidFill>
                  <a:latin typeface="Quicksand" panose="020B0604020202020204" charset="0"/>
                </a:rPr>
                <a:t> </a:t>
              </a:r>
              <a:r>
                <a:rPr lang="en-GB" sz="2400" dirty="0" err="1">
                  <a:solidFill>
                    <a:srgbClr val="FFFFFF"/>
                  </a:solidFill>
                  <a:latin typeface="Quicksand" panose="020B0604020202020204" charset="0"/>
                </a:rPr>
                <a:t>eu</a:t>
              </a:r>
              <a:r>
                <a:rPr lang="en-GB" sz="2400" dirty="0">
                  <a:solidFill>
                    <a:srgbClr val="FFFFFF"/>
                  </a:solidFill>
                  <a:latin typeface="Quicksand" panose="020B0604020202020204" charset="0"/>
                </a:rPr>
                <a:t> </a:t>
              </a:r>
              <a:r>
                <a:rPr lang="en-GB" sz="2400" dirty="0" err="1">
                  <a:solidFill>
                    <a:srgbClr val="FFFFFF"/>
                  </a:solidFill>
                  <a:latin typeface="Quicksand" panose="020B0604020202020204" charset="0"/>
                </a:rPr>
                <a:t>cymryd</a:t>
              </a:r>
              <a:r>
                <a:rPr lang="en-GB" sz="2400" dirty="0">
                  <a:solidFill>
                    <a:srgbClr val="FFFFFF"/>
                  </a:solidFill>
                  <a:latin typeface="Quicksand" panose="020B0604020202020204" charset="0"/>
                </a:rPr>
                <a:t> </a:t>
              </a:r>
              <a:r>
                <a:rPr lang="en-GB" sz="2400" dirty="0" err="1">
                  <a:solidFill>
                    <a:srgbClr val="FFFFFF"/>
                  </a:solidFill>
                  <a:latin typeface="Quicksand" panose="020B0604020202020204" charset="0"/>
                </a:rPr>
                <a:t>heddiw</a:t>
              </a:r>
              <a:r>
                <a:rPr lang="en-GB" sz="2400" dirty="0">
                  <a:solidFill>
                    <a:srgbClr val="FFFFFF"/>
                  </a:solidFill>
                  <a:latin typeface="Quicksand" panose="020B0604020202020204" charset="0"/>
                </a:rPr>
                <a:t>. </a:t>
              </a:r>
              <a:endParaRPr lang="en-GB" sz="2200" dirty="0">
                <a:solidFill>
                  <a:schemeClr val="bg1"/>
                </a:solidFill>
                <a:latin typeface="Quicksand" pitchFamily="2" charset="77"/>
              </a:endParaRPr>
            </a:p>
            <a:p>
              <a:endParaRPr lang="en-GB" sz="2200" dirty="0">
                <a:solidFill>
                  <a:schemeClr val="bg1"/>
                </a:solidFill>
                <a:latin typeface="Quicksand" pitchFamily="2" charset="77"/>
              </a:endParaRPr>
            </a:p>
            <a:p>
              <a:endParaRPr lang="en-US" dirty="0"/>
            </a:p>
          </p:txBody>
        </p:sp>
      </p:grpSp>
      <p:grpSp>
        <p:nvGrpSpPr>
          <p:cNvPr id="6" name="Group 5"/>
          <p:cNvGrpSpPr/>
          <p:nvPr/>
        </p:nvGrpSpPr>
        <p:grpSpPr>
          <a:xfrm>
            <a:off x="6377922" y="614900"/>
            <a:ext cx="5623578" cy="7144846"/>
            <a:chOff x="6292048" y="398277"/>
            <a:chExt cx="5623578" cy="7144846"/>
          </a:xfrm>
        </p:grpSpPr>
        <p:pic>
          <p:nvPicPr>
            <p:cNvPr id="8" name="Picture 7"/>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6292048" y="685123"/>
              <a:ext cx="2861784" cy="6858000"/>
            </a:xfrm>
            <a:prstGeom prst="rect">
              <a:avLst/>
            </a:prstGeom>
          </p:spPr>
        </p:pic>
        <p:pic>
          <p:nvPicPr>
            <p:cNvPr id="12" name="Picture 11"/>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9065342" y="398277"/>
              <a:ext cx="2850284" cy="6858000"/>
            </a:xfrm>
            <a:prstGeom prst="rect">
              <a:avLst/>
            </a:prstGeom>
          </p:spPr>
        </p:pic>
      </p:grpSp>
    </p:spTree>
    <p:extLst>
      <p:ext uri="{BB962C8B-B14F-4D97-AF65-F5344CB8AC3E}">
        <p14:creationId xmlns:p14="http://schemas.microsoft.com/office/powerpoint/2010/main" val="3225701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par>
                                <p:cTn id="9" presetID="2" presetClass="entr" presetSubtype="2"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8C215E0B-CE52-CA41-B574-CBC4BD74EC3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3548225"/>
            <a:ext cx="12192001" cy="3309774"/>
          </a:xfrm>
          <a:prstGeom prst="rect">
            <a:avLst/>
          </a:prstGeom>
        </p:spPr>
      </p:pic>
      <p:sp>
        <p:nvSpPr>
          <p:cNvPr id="9" name="TextBox 8">
            <a:extLst>
              <a:ext uri="{FF2B5EF4-FFF2-40B4-BE49-F238E27FC236}">
                <a16:creationId xmlns:a16="http://schemas.microsoft.com/office/drawing/2014/main" id="{DA35A4D3-201C-BC42-AD80-5F413BDA1991}"/>
              </a:ext>
            </a:extLst>
          </p:cNvPr>
          <p:cNvSpPr txBox="1"/>
          <p:nvPr/>
        </p:nvSpPr>
        <p:spPr>
          <a:xfrm>
            <a:off x="591406" y="342320"/>
            <a:ext cx="11143629" cy="707886"/>
          </a:xfrm>
          <a:prstGeom prst="rect">
            <a:avLst/>
          </a:prstGeom>
          <a:noFill/>
        </p:spPr>
        <p:txBody>
          <a:bodyPr wrap="square" rtlCol="0">
            <a:spAutoFit/>
          </a:bodyPr>
          <a:lstStyle/>
          <a:p>
            <a:r>
              <a:rPr lang="en-GB" sz="4000" b="1" dirty="0" err="1">
                <a:solidFill>
                  <a:srgbClr val="4E6A84"/>
                </a:solidFill>
                <a:latin typeface="Fredoka One" panose="02000000000000000000" pitchFamily="2" charset="77"/>
              </a:rPr>
              <a:t>Cymharu</a:t>
            </a:r>
            <a:r>
              <a:rPr lang="en-GB" sz="4000" b="1" dirty="0">
                <a:solidFill>
                  <a:srgbClr val="4E6A84"/>
                </a:solidFill>
                <a:latin typeface="Fredoka One" panose="02000000000000000000" pitchFamily="2" charset="77"/>
              </a:rPr>
              <a:t> </a:t>
            </a:r>
            <a:r>
              <a:rPr lang="en-GB" sz="4000" b="1" dirty="0" err="1">
                <a:solidFill>
                  <a:srgbClr val="4E6A84"/>
                </a:solidFill>
                <a:latin typeface="Fredoka One" panose="02000000000000000000" pitchFamily="2" charset="77"/>
              </a:rPr>
              <a:t>Mapiau</a:t>
            </a:r>
            <a:r>
              <a:rPr lang="en-GB" sz="4000" b="1" dirty="0">
                <a:solidFill>
                  <a:srgbClr val="4E6A84"/>
                </a:solidFill>
                <a:latin typeface="Fredoka One" panose="02000000000000000000" pitchFamily="2" charset="77"/>
              </a:rPr>
              <a:t> </a:t>
            </a:r>
            <a:r>
              <a:rPr lang="en-GB" sz="4000" b="1" dirty="0">
                <a:solidFill>
                  <a:srgbClr val="D78643"/>
                </a:solidFill>
                <a:latin typeface="Fredoka One" panose="02000000000000000000" pitchFamily="2" charset="77"/>
              </a:rPr>
              <a:t>- Cam 1</a:t>
            </a:r>
            <a:endParaRPr lang="en-US" sz="4000" dirty="0">
              <a:solidFill>
                <a:srgbClr val="D78643"/>
              </a:solidFill>
              <a:latin typeface="Fredoka One" panose="02000000000000000000" pitchFamily="2" charset="77"/>
            </a:endParaRPr>
          </a:p>
        </p:txBody>
      </p:sp>
      <p:pic>
        <p:nvPicPr>
          <p:cNvPr id="3" name="Graphic 2">
            <a:extLst>
              <a:ext uri="{FF2B5EF4-FFF2-40B4-BE49-F238E27FC236}">
                <a16:creationId xmlns:a16="http://schemas.microsoft.com/office/drawing/2014/main" id="{C2C98C9C-3FAE-DB4A-8774-729118828316}"/>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591406" y="2973125"/>
            <a:ext cx="4457672" cy="3419338"/>
          </a:xfrm>
          <a:prstGeom prst="rect">
            <a:avLst/>
          </a:prstGeom>
        </p:spPr>
      </p:pic>
      <p:sp>
        <p:nvSpPr>
          <p:cNvPr id="12" name="TextBox 11">
            <a:extLst>
              <a:ext uri="{FF2B5EF4-FFF2-40B4-BE49-F238E27FC236}">
                <a16:creationId xmlns:a16="http://schemas.microsoft.com/office/drawing/2014/main" id="{052DA6D3-58CC-C745-A187-BB40B86A6A0D}"/>
              </a:ext>
            </a:extLst>
          </p:cNvPr>
          <p:cNvSpPr txBox="1"/>
          <p:nvPr/>
        </p:nvSpPr>
        <p:spPr>
          <a:xfrm>
            <a:off x="591407" y="1222465"/>
            <a:ext cx="5789073" cy="1200329"/>
          </a:xfrm>
          <a:prstGeom prst="rect">
            <a:avLst/>
          </a:prstGeom>
          <a:noFill/>
        </p:spPr>
        <p:txBody>
          <a:bodyPr wrap="square" rtlCol="0">
            <a:spAutoFit/>
          </a:bodyPr>
          <a:lstStyle/>
          <a:p>
            <a:r>
              <a:rPr lang="en-GB" sz="2400" dirty="0" err="1">
                <a:solidFill>
                  <a:srgbClr val="4E6A84"/>
                </a:solidFill>
                <a:latin typeface="Quicksand" panose="020B0604020202020204" charset="0"/>
              </a:rPr>
              <a:t>Agor</a:t>
            </a:r>
            <a:r>
              <a:rPr lang="en-GB" sz="2400" dirty="0">
                <a:solidFill>
                  <a:srgbClr val="4E6A84"/>
                </a:solidFill>
                <a:latin typeface="Quicksand" panose="020B0604020202020204" charset="0"/>
              </a:rPr>
              <a:t> </a:t>
            </a:r>
            <a:r>
              <a:rPr lang="en-GB" sz="2400" b="1" dirty="0">
                <a:solidFill>
                  <a:srgbClr val="4E6A84"/>
                </a:solidFill>
                <a:latin typeface="Quicksand" panose="020B0604020202020204" charset="0"/>
              </a:rPr>
              <a:t>Google Maps  </a:t>
            </a:r>
          </a:p>
          <a:p>
            <a:r>
              <a:rPr lang="en-GB" sz="2400" dirty="0" err="1">
                <a:solidFill>
                  <a:srgbClr val="4E6A84"/>
                </a:solidFill>
                <a:latin typeface="Quicksand" panose="020B0604020202020204" charset="0"/>
              </a:rPr>
              <a:t>Cliciwch</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ar</a:t>
            </a:r>
            <a:r>
              <a:rPr lang="en-GB" sz="2400" dirty="0">
                <a:solidFill>
                  <a:srgbClr val="4E6A84"/>
                </a:solidFill>
                <a:latin typeface="Quicksand" panose="020B0604020202020204" charset="0"/>
              </a:rPr>
              <a:t> y </a:t>
            </a:r>
            <a:r>
              <a:rPr lang="en-GB" sz="2400" dirty="0" err="1">
                <a:solidFill>
                  <a:srgbClr val="4E6A84"/>
                </a:solidFill>
                <a:latin typeface="Quicksand" panose="020B0604020202020204" charset="0"/>
              </a:rPr>
              <a:t>saeth</a:t>
            </a:r>
            <a:r>
              <a:rPr lang="en-GB" sz="2400" dirty="0">
                <a:solidFill>
                  <a:srgbClr val="4E6A84"/>
                </a:solidFill>
                <a:latin typeface="Quicksand" panose="020B0604020202020204" charset="0"/>
              </a:rPr>
              <a:t> </a:t>
            </a:r>
            <a:r>
              <a:rPr lang="en-GB" sz="2400" b="1" dirty="0" err="1">
                <a:solidFill>
                  <a:srgbClr val="4E6A84"/>
                </a:solidFill>
                <a:latin typeface="Quicksand" panose="020B0604020202020204" charset="0"/>
              </a:rPr>
              <a:t>cyfarwyddiadau</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glas</a:t>
            </a:r>
            <a:r>
              <a:rPr lang="en-GB" sz="2400" dirty="0">
                <a:solidFill>
                  <a:srgbClr val="4E6A84"/>
                </a:solidFill>
                <a:latin typeface="Quicksand" panose="020B0604020202020204" charset="0"/>
              </a:rPr>
              <a:t>.</a:t>
            </a:r>
          </a:p>
        </p:txBody>
      </p:sp>
      <p:pic>
        <p:nvPicPr>
          <p:cNvPr id="4" name="Picture 3"/>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823770" y="3237944"/>
            <a:ext cx="3979236" cy="2007824"/>
          </a:xfrm>
          <a:prstGeom prst="rect">
            <a:avLst/>
          </a:prstGeom>
        </p:spPr>
      </p:pic>
      <p:pic>
        <p:nvPicPr>
          <p:cNvPr id="15" name="Picture 14" descr="A picture containing logo&#10;&#10;Description automatically generated">
            <a:extLst>
              <a:ext uri="{FF2B5EF4-FFF2-40B4-BE49-F238E27FC236}">
                <a16:creationId xmlns:a16="http://schemas.microsoft.com/office/drawing/2014/main" id="{C67B7247-FAC1-D34E-9690-EAAE46F80582}"/>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2040678" y="3362325"/>
            <a:ext cx="571015" cy="803352"/>
          </a:xfrm>
          <a:prstGeom prst="rect">
            <a:avLst/>
          </a:prstGeom>
        </p:spPr>
      </p:pic>
      <p:grpSp>
        <p:nvGrpSpPr>
          <p:cNvPr id="2" name="Group 1"/>
          <p:cNvGrpSpPr/>
          <p:nvPr/>
        </p:nvGrpSpPr>
        <p:grpSpPr>
          <a:xfrm>
            <a:off x="2136775" y="837937"/>
            <a:ext cx="8961153" cy="4148455"/>
            <a:chOff x="2136775" y="837937"/>
            <a:chExt cx="8961153" cy="4148455"/>
          </a:xfrm>
        </p:grpSpPr>
        <p:cxnSp>
          <p:nvCxnSpPr>
            <p:cNvPr id="8" name="Straight Arrow Connector 7">
              <a:extLst>
                <a:ext uri="{FF2B5EF4-FFF2-40B4-BE49-F238E27FC236}">
                  <a16:creationId xmlns:a16="http://schemas.microsoft.com/office/drawing/2014/main" id="{A95A649F-F276-5242-AC0B-E89802DCF537}"/>
                </a:ext>
              </a:extLst>
            </p:cNvPr>
            <p:cNvCxnSpPr>
              <a:cxnSpLocks/>
            </p:cNvCxnSpPr>
            <p:nvPr/>
          </p:nvCxnSpPr>
          <p:spPr>
            <a:xfrm flipH="1">
              <a:off x="2136775" y="2912165"/>
              <a:ext cx="5006149" cy="450160"/>
            </a:xfrm>
            <a:prstGeom prst="straightConnector1">
              <a:avLst/>
            </a:prstGeom>
            <a:ln w="95250">
              <a:solidFill>
                <a:srgbClr val="FFD966"/>
              </a:solidFill>
              <a:tailEnd type="triangle"/>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rotWithShape="1">
            <a:blip r:embed="rId8" cstate="email">
              <a:extLst>
                <a:ext uri="{28A0092B-C50C-407E-A947-70E740481C1C}">
                  <a14:useLocalDpi xmlns:a14="http://schemas.microsoft.com/office/drawing/2010/main"/>
                </a:ext>
              </a:extLst>
            </a:blip>
            <a:srcRect t="-20055"/>
            <a:stretch/>
          </p:blipFill>
          <p:spPr>
            <a:xfrm>
              <a:off x="6926481" y="837937"/>
              <a:ext cx="4171447" cy="4148455"/>
            </a:xfrm>
            <a:prstGeom prst="ellipse">
              <a:avLst/>
            </a:prstGeom>
            <a:ln w="76200">
              <a:solidFill>
                <a:srgbClr val="FFD966"/>
              </a:solidFill>
            </a:ln>
          </p:spPr>
        </p:pic>
      </p:grpSp>
    </p:spTree>
    <p:extLst>
      <p:ext uri="{BB962C8B-B14F-4D97-AF65-F5344CB8AC3E}">
        <p14:creationId xmlns:p14="http://schemas.microsoft.com/office/powerpoint/2010/main" val="2174616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900" decel="100000" fill="hold"/>
                                        <p:tgtEl>
                                          <p:spTgt spid="1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8C215E0B-CE52-CA41-B574-CBC4BD74EC3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3548225"/>
            <a:ext cx="12192001" cy="3309774"/>
          </a:xfrm>
          <a:prstGeom prst="rect">
            <a:avLst/>
          </a:prstGeom>
        </p:spPr>
      </p:pic>
      <p:sp>
        <p:nvSpPr>
          <p:cNvPr id="9" name="TextBox 8">
            <a:extLst>
              <a:ext uri="{FF2B5EF4-FFF2-40B4-BE49-F238E27FC236}">
                <a16:creationId xmlns:a16="http://schemas.microsoft.com/office/drawing/2014/main" id="{DA35A4D3-201C-BC42-AD80-5F413BDA1991}"/>
              </a:ext>
            </a:extLst>
          </p:cNvPr>
          <p:cNvSpPr txBox="1"/>
          <p:nvPr/>
        </p:nvSpPr>
        <p:spPr>
          <a:xfrm>
            <a:off x="591406" y="342320"/>
            <a:ext cx="11143629" cy="707886"/>
          </a:xfrm>
          <a:prstGeom prst="rect">
            <a:avLst/>
          </a:prstGeom>
          <a:noFill/>
        </p:spPr>
        <p:txBody>
          <a:bodyPr wrap="square" rtlCol="0">
            <a:spAutoFit/>
          </a:bodyPr>
          <a:lstStyle/>
          <a:p>
            <a:r>
              <a:rPr lang="en-GB" sz="4000" b="1" dirty="0" err="1">
                <a:solidFill>
                  <a:srgbClr val="4E6A84"/>
                </a:solidFill>
                <a:latin typeface="Fredoka One" panose="02000000000000000000" pitchFamily="2" charset="77"/>
              </a:rPr>
              <a:t>Cymharu</a:t>
            </a:r>
            <a:r>
              <a:rPr lang="en-GB" sz="4000" b="1" dirty="0">
                <a:solidFill>
                  <a:srgbClr val="4E6A84"/>
                </a:solidFill>
                <a:latin typeface="Fredoka One" panose="02000000000000000000" pitchFamily="2" charset="77"/>
              </a:rPr>
              <a:t> </a:t>
            </a:r>
            <a:r>
              <a:rPr lang="en-GB" sz="4000" b="1" dirty="0" err="1">
                <a:solidFill>
                  <a:srgbClr val="4E6A84"/>
                </a:solidFill>
                <a:latin typeface="Fredoka One" panose="02000000000000000000" pitchFamily="2" charset="77"/>
              </a:rPr>
              <a:t>Mapiau</a:t>
            </a:r>
            <a:r>
              <a:rPr lang="en-GB" sz="4000" b="1" dirty="0">
                <a:solidFill>
                  <a:srgbClr val="4E6A84"/>
                </a:solidFill>
                <a:latin typeface="Fredoka One" panose="02000000000000000000" pitchFamily="2" charset="77"/>
              </a:rPr>
              <a:t> </a:t>
            </a:r>
            <a:r>
              <a:rPr lang="en-GB" sz="4000" b="1" dirty="0">
                <a:solidFill>
                  <a:srgbClr val="D78643"/>
                </a:solidFill>
                <a:latin typeface="Fredoka One" panose="02000000000000000000" pitchFamily="2" charset="77"/>
              </a:rPr>
              <a:t>- Cam 2</a:t>
            </a:r>
            <a:endParaRPr lang="en-US" sz="4000" dirty="0">
              <a:solidFill>
                <a:srgbClr val="D78643"/>
              </a:solidFill>
              <a:latin typeface="Fredoka One" panose="02000000000000000000" pitchFamily="2" charset="77"/>
            </a:endParaRPr>
          </a:p>
        </p:txBody>
      </p:sp>
      <p:pic>
        <p:nvPicPr>
          <p:cNvPr id="3" name="Graphic 2">
            <a:extLst>
              <a:ext uri="{FF2B5EF4-FFF2-40B4-BE49-F238E27FC236}">
                <a16:creationId xmlns:a16="http://schemas.microsoft.com/office/drawing/2014/main" id="{C2C98C9C-3FAE-DB4A-8774-729118828316}"/>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591406" y="2973125"/>
            <a:ext cx="4457672" cy="3419338"/>
          </a:xfrm>
          <a:prstGeom prst="rect">
            <a:avLst/>
          </a:prstGeom>
        </p:spPr>
      </p:pic>
      <p:sp>
        <p:nvSpPr>
          <p:cNvPr id="12" name="TextBox 11">
            <a:extLst>
              <a:ext uri="{FF2B5EF4-FFF2-40B4-BE49-F238E27FC236}">
                <a16:creationId xmlns:a16="http://schemas.microsoft.com/office/drawing/2014/main" id="{052DA6D3-58CC-C745-A187-BB40B86A6A0D}"/>
              </a:ext>
            </a:extLst>
          </p:cNvPr>
          <p:cNvSpPr txBox="1"/>
          <p:nvPr/>
        </p:nvSpPr>
        <p:spPr>
          <a:xfrm>
            <a:off x="591407" y="1222466"/>
            <a:ext cx="6417078" cy="1200329"/>
          </a:xfrm>
          <a:prstGeom prst="rect">
            <a:avLst/>
          </a:prstGeom>
          <a:noFill/>
        </p:spPr>
        <p:txBody>
          <a:bodyPr wrap="square" rtlCol="0">
            <a:spAutoFit/>
          </a:bodyPr>
          <a:lstStyle/>
          <a:p>
            <a:r>
              <a:rPr lang="en-GB" sz="2400" dirty="0" err="1">
                <a:solidFill>
                  <a:srgbClr val="4E6A84"/>
                </a:solidFill>
                <a:latin typeface="Quicksand" panose="020B0604020202020204" charset="0"/>
              </a:rPr>
              <a:t>Teipiwch</a:t>
            </a:r>
            <a:r>
              <a:rPr lang="en-GB" sz="2400" dirty="0">
                <a:solidFill>
                  <a:srgbClr val="4E6A84"/>
                </a:solidFill>
                <a:latin typeface="Quicksand" panose="020B0604020202020204" charset="0"/>
              </a:rPr>
              <a:t> </a:t>
            </a:r>
            <a:r>
              <a:rPr lang="en-GB" sz="2400" dirty="0" err="1">
                <a:solidFill>
                  <a:srgbClr val="4E6A84"/>
                </a:solidFill>
                <a:latin typeface="Quicksand" panose="020B0604020202020204" charset="0"/>
              </a:rPr>
              <a:t>eich</a:t>
            </a:r>
            <a:r>
              <a:rPr lang="en-GB" sz="2400" dirty="0">
                <a:solidFill>
                  <a:srgbClr val="4E6A84"/>
                </a:solidFill>
                <a:latin typeface="Quicksand" panose="020B0604020202020204" charset="0"/>
              </a:rPr>
              <a:t> man </a:t>
            </a:r>
            <a:r>
              <a:rPr lang="en-GB" sz="2400" dirty="0" err="1">
                <a:solidFill>
                  <a:srgbClr val="4E6A84"/>
                </a:solidFill>
                <a:latin typeface="Quicksand" panose="020B0604020202020204" charset="0"/>
              </a:rPr>
              <a:t>cychwyn</a:t>
            </a:r>
            <a:r>
              <a:rPr lang="en-GB" sz="2400" dirty="0">
                <a:solidFill>
                  <a:srgbClr val="4E6A84"/>
                </a:solidFill>
                <a:latin typeface="Quicksand" panose="020B0604020202020204" charset="0"/>
              </a:rPr>
              <a:t>:</a:t>
            </a:r>
          </a:p>
          <a:p>
            <a:r>
              <a:rPr lang="en-GB" sz="2400" dirty="0">
                <a:solidFill>
                  <a:srgbClr val="4E6A84"/>
                </a:solidFill>
                <a:latin typeface="Fredoka One" panose="020B0604020202020204" charset="0"/>
              </a:rPr>
              <a:t>Plas Newydd Historic House &amp; Gardens Llangollen, Hill St, Llangollen, LL20 8AW</a:t>
            </a:r>
          </a:p>
        </p:txBody>
      </p:sp>
      <p:pic>
        <p:nvPicPr>
          <p:cNvPr id="4" name="Picture 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79062" y="3258764"/>
            <a:ext cx="3879205" cy="1943976"/>
          </a:xfrm>
          <a:prstGeom prst="rect">
            <a:avLst/>
          </a:prstGeom>
        </p:spPr>
      </p:pic>
      <p:pic>
        <p:nvPicPr>
          <p:cNvPr id="13" name="Picture 12" descr="A picture containing logo&#10;&#10;Description automatically generated">
            <a:extLst>
              <a:ext uri="{FF2B5EF4-FFF2-40B4-BE49-F238E27FC236}">
                <a16:creationId xmlns:a16="http://schemas.microsoft.com/office/drawing/2014/main" id="{E5A8D047-088C-5F4D-92AC-1EF252CD5CF3}"/>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2027137" y="3548225"/>
            <a:ext cx="571015" cy="803352"/>
          </a:xfrm>
          <a:prstGeom prst="rect">
            <a:avLst/>
          </a:prstGeom>
        </p:spPr>
      </p:pic>
      <p:grpSp>
        <p:nvGrpSpPr>
          <p:cNvPr id="2" name="Group 1"/>
          <p:cNvGrpSpPr/>
          <p:nvPr/>
        </p:nvGrpSpPr>
        <p:grpSpPr>
          <a:xfrm>
            <a:off x="2027138" y="1450807"/>
            <a:ext cx="9186294" cy="3779676"/>
            <a:chOff x="2027138" y="1450807"/>
            <a:chExt cx="9186294" cy="3779676"/>
          </a:xfrm>
        </p:grpSpPr>
        <p:cxnSp>
          <p:nvCxnSpPr>
            <p:cNvPr id="10" name="Straight Arrow Connector 9">
              <a:extLst>
                <a:ext uri="{FF2B5EF4-FFF2-40B4-BE49-F238E27FC236}">
                  <a16:creationId xmlns:a16="http://schemas.microsoft.com/office/drawing/2014/main" id="{9ACA2537-904B-7049-A48B-63F23AD27D9D}"/>
                </a:ext>
              </a:extLst>
            </p:cNvPr>
            <p:cNvCxnSpPr>
              <a:cxnSpLocks/>
            </p:cNvCxnSpPr>
            <p:nvPr/>
          </p:nvCxnSpPr>
          <p:spPr>
            <a:xfrm flipH="1">
              <a:off x="2027138" y="2912165"/>
              <a:ext cx="5381190" cy="587306"/>
            </a:xfrm>
            <a:prstGeom prst="straightConnector1">
              <a:avLst/>
            </a:prstGeom>
            <a:ln w="95250">
              <a:solidFill>
                <a:srgbClr val="FFD966"/>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rotWithShape="1">
            <a:blip r:embed="rId8" cstate="email">
              <a:extLst>
                <a:ext uri="{28A0092B-C50C-407E-A947-70E740481C1C}">
                  <a14:useLocalDpi xmlns:a14="http://schemas.microsoft.com/office/drawing/2010/main"/>
                </a:ext>
              </a:extLst>
            </a:blip>
            <a:srcRect l="-5422" t="-16108"/>
            <a:stretch/>
          </p:blipFill>
          <p:spPr>
            <a:xfrm>
              <a:off x="7408328" y="1450807"/>
              <a:ext cx="3805104" cy="3779676"/>
            </a:xfrm>
            <a:prstGeom prst="ellipse">
              <a:avLst/>
            </a:prstGeom>
            <a:solidFill>
              <a:srgbClr val="FFFFFF"/>
            </a:solidFill>
            <a:ln w="76200">
              <a:solidFill>
                <a:srgbClr val="FFD966"/>
              </a:solidFill>
            </a:ln>
          </p:spPr>
        </p:pic>
      </p:grpSp>
    </p:spTree>
    <p:extLst>
      <p:ext uri="{BB962C8B-B14F-4D97-AF65-F5344CB8AC3E}">
        <p14:creationId xmlns:p14="http://schemas.microsoft.com/office/powerpoint/2010/main" val="3175634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900" decel="100000" fill="hold"/>
                                        <p:tgtEl>
                                          <p:spTgt spid="1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30075</TotalTime>
  <Words>600</Words>
  <Application>Microsoft Office PowerPoint</Application>
  <PresentationFormat>Widescreen</PresentationFormat>
  <Paragraphs>95</Paragraphs>
  <Slides>12</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 Light</vt:lpstr>
      <vt:lpstr>Calibri</vt:lpstr>
      <vt:lpstr>Times New Roman</vt:lpstr>
      <vt:lpstr>Fredoka One</vt:lpstr>
      <vt:lpstr>Quicksand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Jillian Howe</dc:creator>
  <cp:lastModifiedBy>Jillian Howe</cp:lastModifiedBy>
  <cp:revision>317</cp:revision>
  <dcterms:created xsi:type="dcterms:W3CDTF">2021-04-09T09:19:43Z</dcterms:created>
  <dcterms:modified xsi:type="dcterms:W3CDTF">2024-10-15T19:49:21Z</dcterms:modified>
</cp:coreProperties>
</file>